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4" r:id="rId2"/>
  </p:sldMasterIdLst>
  <p:notesMasterIdLst>
    <p:notesMasterId r:id="rId56"/>
  </p:notesMasterIdLst>
  <p:sldIdLst>
    <p:sldId id="256" r:id="rId3"/>
    <p:sldId id="1417" r:id="rId4"/>
    <p:sldId id="1499" r:id="rId5"/>
    <p:sldId id="1480" r:id="rId6"/>
    <p:sldId id="373" r:id="rId7"/>
    <p:sldId id="1490" r:id="rId8"/>
    <p:sldId id="1491" r:id="rId9"/>
    <p:sldId id="1489" r:id="rId10"/>
    <p:sldId id="1481" r:id="rId11"/>
    <p:sldId id="1482" r:id="rId12"/>
    <p:sldId id="1483" r:id="rId13"/>
    <p:sldId id="1484" r:id="rId14"/>
    <p:sldId id="1486" r:id="rId15"/>
    <p:sldId id="1493" r:id="rId16"/>
    <p:sldId id="1494" r:id="rId17"/>
    <p:sldId id="1495" r:id="rId18"/>
    <p:sldId id="1496" r:id="rId19"/>
    <p:sldId id="1497" r:id="rId20"/>
    <p:sldId id="1498" r:id="rId21"/>
    <p:sldId id="1492" r:id="rId22"/>
    <p:sldId id="1485" r:id="rId23"/>
    <p:sldId id="1488" r:id="rId24"/>
    <p:sldId id="1487" r:id="rId25"/>
    <p:sldId id="1457" r:id="rId26"/>
    <p:sldId id="1446" r:id="rId27"/>
    <p:sldId id="1447" r:id="rId28"/>
    <p:sldId id="1448" r:id="rId29"/>
    <p:sldId id="1458" r:id="rId30"/>
    <p:sldId id="1456" r:id="rId31"/>
    <p:sldId id="1459" r:id="rId32"/>
    <p:sldId id="1460" r:id="rId33"/>
    <p:sldId id="1461" r:id="rId34"/>
    <p:sldId id="1465" r:id="rId35"/>
    <p:sldId id="1466" r:id="rId36"/>
    <p:sldId id="1467" r:id="rId37"/>
    <p:sldId id="1474" r:id="rId38"/>
    <p:sldId id="1471" r:id="rId39"/>
    <p:sldId id="1472" r:id="rId40"/>
    <p:sldId id="1473" r:id="rId41"/>
    <p:sldId id="1475" r:id="rId42"/>
    <p:sldId id="1462" r:id="rId43"/>
    <p:sldId id="1449" r:id="rId44"/>
    <p:sldId id="1454" r:id="rId45"/>
    <p:sldId id="1452" r:id="rId46"/>
    <p:sldId id="1453" r:id="rId47"/>
    <p:sldId id="1451" r:id="rId48"/>
    <p:sldId id="1455" r:id="rId49"/>
    <p:sldId id="1464" r:id="rId50"/>
    <p:sldId id="1476" r:id="rId51"/>
    <p:sldId id="1477" r:id="rId52"/>
    <p:sldId id="1478" r:id="rId53"/>
    <p:sldId id="1479" r:id="rId54"/>
    <p:sldId id="1435" r:id="rId55"/>
  </p:sldIdLst>
  <p:sldSz cx="12192000" cy="6858000"/>
  <p:notesSz cx="6950075" cy="9236075"/>
  <p:custDataLst>
    <p:tags r:id="rId5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Van Diep" initials="LVD" lastIdx="1" clrIdx="0">
    <p:extLst>
      <p:ext uri="{19B8F6BF-5375-455C-9EA6-DF929625EA0E}">
        <p15:presenceInfo xmlns:p15="http://schemas.microsoft.com/office/powerpoint/2012/main" userId="S::levandiep@vinhuni.edu.vn::78ee1208-61b9-45fd-b641-1d3a2f5859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0000FF"/>
    <a:srgbClr val="FFFFCC"/>
    <a:srgbClr val="FFFF00"/>
    <a:srgbClr val="FFFF99"/>
    <a:srgbClr val="E325BF"/>
    <a:srgbClr val="339966"/>
    <a:srgbClr val="00B5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599" autoAdjust="0"/>
  </p:normalViewPr>
  <p:slideViewPr>
    <p:cSldViewPr snapToGrid="0">
      <p:cViewPr varScale="1">
        <p:scale>
          <a:sx n="91" d="100"/>
          <a:sy n="91" d="100"/>
        </p:scale>
        <p:origin x="92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26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5%20QS%20Asia%20Rankings%20Results%20v1.5%20(For%20qs.com)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vinhunieduvn0-my.sharepoint.com/personal/dieunt_vinhuni_edu_vn/Documents/Boo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LĨNH VỰC NGHỆ THUẬT VÀ NHÂN VĂN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69588438922038"/>
          <c:y val="0.11726857664391011"/>
          <c:w val="0.75587240172370884"/>
          <c:h val="0.732074960828520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Kiến trúc</c:v>
                </c:pt>
                <c:pt idx="1">
                  <c:v>Ngôn ngữ Anh và Văn học</c:v>
                </c:pt>
                <c:pt idx="2">
                  <c:v>Lịch sử</c:v>
                </c:pt>
                <c:pt idx="3">
                  <c:v>Triết học</c:v>
                </c:pt>
              </c:strCache>
            </c:strRef>
          </c:cat>
          <c:val>
            <c:numRef>
              <c:f>Sheet2!$B$2:$B$5</c:f>
              <c:numCache>
                <c:formatCode>0.0%</c:formatCode>
                <c:ptCount val="4"/>
                <c:pt idx="0">
                  <c:v>0.7</c:v>
                </c:pt>
                <c:pt idx="1">
                  <c:v>0.8</c:v>
                </c:pt>
                <c:pt idx="2">
                  <c:v>0.6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5-4BCB-94ED-826AF289E734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Kiến trúc</c:v>
                </c:pt>
                <c:pt idx="1">
                  <c:v>Ngôn ngữ Anh và Văn học</c:v>
                </c:pt>
                <c:pt idx="2">
                  <c:v>Lịch sử</c:v>
                </c:pt>
                <c:pt idx="3">
                  <c:v>Triết học</c:v>
                </c:pt>
              </c:strCache>
            </c:strRef>
          </c:cat>
          <c:val>
            <c:numRef>
              <c:f>Sheet2!$C$2:$C$5</c:f>
              <c:numCache>
                <c:formatCode>0.0%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5-4BCB-94ED-826AF289E734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Kiến trúc</c:v>
                </c:pt>
                <c:pt idx="1">
                  <c:v>Ngôn ngữ Anh và Văn học</c:v>
                </c:pt>
                <c:pt idx="2">
                  <c:v>Lịch sử</c:v>
                </c:pt>
                <c:pt idx="3">
                  <c:v>Triết học</c:v>
                </c:pt>
              </c:strCache>
            </c:strRef>
          </c:cat>
          <c:val>
            <c:numRef>
              <c:f>Sheet2!$D$2:$D$5</c:f>
              <c:numCache>
                <c:formatCode>0.0%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5-4BCB-94ED-826AF289E734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Kiến trúc</c:v>
                </c:pt>
                <c:pt idx="1">
                  <c:v>Ngôn ngữ Anh và Văn học</c:v>
                </c:pt>
                <c:pt idx="2">
                  <c:v>Lịch sử</c:v>
                </c:pt>
                <c:pt idx="3">
                  <c:v>Triết học</c:v>
                </c:pt>
              </c:strCache>
            </c:strRef>
          </c:cat>
          <c:val>
            <c:numRef>
              <c:f>Sheet2!$E$2:$E$5</c:f>
              <c:numCache>
                <c:formatCode>General</c:formatCode>
                <c:ptCount val="4"/>
                <c:pt idx="0" formatCode="0.0%">
                  <c:v>0.1</c:v>
                </c:pt>
                <c:pt idx="2" formatCode="0.0%">
                  <c:v>0.15</c:v>
                </c:pt>
                <c:pt idx="3" formatCode="0.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5-4BCB-94ED-826AF289E7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8857256"/>
        <c:axId val="888861576"/>
      </c:barChart>
      <c:catAx>
        <c:axId val="888857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88861576"/>
        <c:crosses val="autoZero"/>
        <c:auto val="1"/>
        <c:lblAlgn val="ctr"/>
        <c:lblOffset val="100"/>
        <c:noMultiLvlLbl val="0"/>
      </c:catAx>
      <c:valAx>
        <c:axId val="888861576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8885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5">
          <a:lumMod val="75000"/>
        </a:schemeClr>
      </a:fgClr>
      <a:bgClr>
        <a:schemeClr val="bg1"/>
      </a:bgClr>
    </a:pattFill>
    <a:ln>
      <a:noFill/>
    </a:ln>
    <a:effectLst/>
  </c:spPr>
  <c:txPr>
    <a:bodyPr/>
    <a:lstStyle/>
    <a:p>
      <a:pPr>
        <a:defRPr sz="20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Computer Science &amp; Information Systems (551-600)</a:t>
            </a:r>
          </a:p>
        </c:rich>
      </c:tx>
      <c:layout>
        <c:manualLayout>
          <c:xMode val="edge"/>
          <c:yMode val="edge"/>
          <c:x val="0.28767699286490889"/>
          <c:y val="1.3561563893920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481859257721393E-2"/>
          <c:y val="0.21564025620321417"/>
          <c:w val="0.94188887281343536"/>
          <c:h val="0.60388113449422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'Computer (551-600) '!$C$2:$D$2</c:f>
              <c:strCache>
                <c:ptCount val="2"/>
                <c:pt idx="0">
                  <c:v>Amirkabir University of Technology</c:v>
                </c:pt>
                <c:pt idx="1">
                  <c:v>Iran (Islamic Republic of)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(551-600) 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(551-600) '!$E$2:$I$2</c:f>
              <c:numCache>
                <c:formatCode>0.0</c:formatCode>
                <c:ptCount val="5"/>
                <c:pt idx="0">
                  <c:v>40.299999999999997</c:v>
                </c:pt>
                <c:pt idx="1">
                  <c:v>39</c:v>
                </c:pt>
                <c:pt idx="2">
                  <c:v>84.9</c:v>
                </c:pt>
                <c:pt idx="3">
                  <c:v>73.3</c:v>
                </c:pt>
                <c:pt idx="4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0-4207-84C7-DE7E1AA3BF97}"/>
            </c:ext>
          </c:extLst>
        </c:ser>
        <c:ser>
          <c:idx val="1"/>
          <c:order val="1"/>
          <c:tx>
            <c:strRef>
              <c:f>'Computer (551-600) '!$C$3:$D$3</c:f>
              <c:strCache>
                <c:ptCount val="2"/>
                <c:pt idx="0">
                  <c:v>Hanoi University of Science and Technology</c:v>
                </c:pt>
                <c:pt idx="1">
                  <c:v>Viet Nam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(551-600) 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(551-600) '!$E$3:$I$3</c:f>
              <c:numCache>
                <c:formatCode>0.0</c:formatCode>
                <c:ptCount val="5"/>
                <c:pt idx="0">
                  <c:v>46</c:v>
                </c:pt>
                <c:pt idx="1">
                  <c:v>51.4</c:v>
                </c:pt>
                <c:pt idx="2">
                  <c:v>70.7</c:v>
                </c:pt>
                <c:pt idx="3">
                  <c:v>59.8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B0-4207-84C7-DE7E1AA3BF97}"/>
            </c:ext>
          </c:extLst>
        </c:ser>
        <c:ser>
          <c:idx val="2"/>
          <c:order val="2"/>
          <c:tx>
            <c:strRef>
              <c:f>'Computer (551-600) '!$C$4:$D$4</c:f>
              <c:strCache>
                <c:ptCount val="2"/>
                <c:pt idx="0">
                  <c:v>Vietnam National University, Hanoi</c:v>
                </c:pt>
                <c:pt idx="1">
                  <c:v>Viet Nam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(551-600) 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(551-600) '!$E$4:$I$4</c:f>
              <c:numCache>
                <c:formatCode>0.0</c:formatCode>
                <c:ptCount val="5"/>
                <c:pt idx="0">
                  <c:v>41</c:v>
                </c:pt>
                <c:pt idx="1">
                  <c:v>57.5</c:v>
                </c:pt>
                <c:pt idx="2">
                  <c:v>74.8</c:v>
                </c:pt>
                <c:pt idx="3">
                  <c:v>60.1</c:v>
                </c:pt>
                <c:pt idx="4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B0-4207-84C7-DE7E1AA3BF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3591944"/>
        <c:axId val="623593384"/>
      </c:barChart>
      <c:catAx>
        <c:axId val="62359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23593384"/>
        <c:crosses val="autoZero"/>
        <c:auto val="1"/>
        <c:lblAlgn val="ctr"/>
        <c:lblOffset val="100"/>
        <c:noMultiLvlLbl val="0"/>
      </c:catAx>
      <c:valAx>
        <c:axId val="62359338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2359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B050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Computer Science &amp; Information Systems (501-550)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048331916844727E-2"/>
          <c:y val="0.12492098736320528"/>
          <c:w val="0.93057200478088276"/>
          <c:h val="0.67248470712229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'Computer (501-550)'!$C$3:$D$3</c:f>
              <c:strCache>
                <c:ptCount val="2"/>
                <c:pt idx="0">
                  <c:v>AGH University of Science and Technology</c:v>
                </c:pt>
                <c:pt idx="1">
                  <c:v>Poland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(501-550)'!$E$2:$I$2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(501-550)'!$E$3:$I$3</c:f>
              <c:numCache>
                <c:formatCode>0.0</c:formatCode>
                <c:ptCount val="5"/>
                <c:pt idx="0">
                  <c:v>46.7</c:v>
                </c:pt>
                <c:pt idx="1">
                  <c:v>48.1</c:v>
                </c:pt>
                <c:pt idx="2">
                  <c:v>68.8</c:v>
                </c:pt>
                <c:pt idx="3">
                  <c:v>60.5</c:v>
                </c:pt>
                <c:pt idx="4">
                  <c:v>69.7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F-447E-8E0C-AE704D448BB5}"/>
            </c:ext>
          </c:extLst>
        </c:ser>
        <c:ser>
          <c:idx val="1"/>
          <c:order val="1"/>
          <c:tx>
            <c:strRef>
              <c:f>'Computer (501-550)'!$C$4:$D$4</c:f>
              <c:strCache>
                <c:ptCount val="2"/>
                <c:pt idx="0">
                  <c:v>Rochester Institute of Technology (RIT)</c:v>
                </c:pt>
                <c:pt idx="1">
                  <c:v>United States of America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(501-550)'!$E$2:$I$2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(501-550)'!$E$4:$I$4</c:f>
              <c:numCache>
                <c:formatCode>0.0</c:formatCode>
                <c:ptCount val="5"/>
                <c:pt idx="0">
                  <c:v>40</c:v>
                </c:pt>
                <c:pt idx="1">
                  <c:v>56.3</c:v>
                </c:pt>
                <c:pt idx="2">
                  <c:v>80.3</c:v>
                </c:pt>
                <c:pt idx="3">
                  <c:v>64.3</c:v>
                </c:pt>
                <c:pt idx="4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F-447E-8E0C-AE704D448BB5}"/>
            </c:ext>
          </c:extLst>
        </c:ser>
        <c:ser>
          <c:idx val="2"/>
          <c:order val="2"/>
          <c:tx>
            <c:strRef>
              <c:f>'Computer (501-550)'!$C$5:$D$5</c:f>
              <c:strCache>
                <c:ptCount val="2"/>
                <c:pt idx="0">
                  <c:v>Western Sydney University</c:v>
                </c:pt>
                <c:pt idx="1">
                  <c:v>Australia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(501-550)'!$E$2:$I$2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(501-550)'!$E$5:$I$5</c:f>
              <c:numCache>
                <c:formatCode>0.0</c:formatCode>
                <c:ptCount val="5"/>
                <c:pt idx="0">
                  <c:v>41.8</c:v>
                </c:pt>
                <c:pt idx="1">
                  <c:v>53</c:v>
                </c:pt>
                <c:pt idx="2">
                  <c:v>81</c:v>
                </c:pt>
                <c:pt idx="3">
                  <c:v>59.8</c:v>
                </c:pt>
                <c:pt idx="4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F-447E-8E0C-AE704D448B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0939432"/>
        <c:axId val="630939792"/>
      </c:barChart>
      <c:catAx>
        <c:axId val="63093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0939792"/>
        <c:crosses val="autoZero"/>
        <c:auto val="1"/>
        <c:lblAlgn val="ctr"/>
        <c:lblOffset val="100"/>
        <c:noMultiLvlLbl val="0"/>
      </c:catAx>
      <c:valAx>
        <c:axId val="630939792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093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b="1">
                <a:solidFill>
                  <a:schemeClr val="accent1"/>
                </a:solidFill>
              </a:rPr>
              <a:t>Computer Science &amp; Information Systems (451-500)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'Computer (451-500)'!$C$3:$D$3</c:f>
              <c:strCache>
                <c:ptCount val="2"/>
                <c:pt idx="0">
                  <c:v>Alexandria University</c:v>
                </c:pt>
                <c:pt idx="1">
                  <c:v>Egypt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(451-500)'!$E$2:$I$2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(451-500)'!$E$3:$I$3</c:f>
              <c:numCache>
                <c:formatCode>0.0</c:formatCode>
                <c:ptCount val="5"/>
                <c:pt idx="0">
                  <c:v>45.9</c:v>
                </c:pt>
                <c:pt idx="1">
                  <c:v>57.9</c:v>
                </c:pt>
                <c:pt idx="2">
                  <c:v>75.900000000000006</c:v>
                </c:pt>
                <c:pt idx="3">
                  <c:v>55.1</c:v>
                </c:pt>
                <c:pt idx="4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3-43E8-8F12-F9D83B8F0B08}"/>
            </c:ext>
          </c:extLst>
        </c:ser>
        <c:ser>
          <c:idx val="1"/>
          <c:order val="1"/>
          <c:tx>
            <c:strRef>
              <c:f>'Computer (451-500)'!$C$4:$D$4</c:f>
              <c:strCache>
                <c:ptCount val="2"/>
                <c:pt idx="0">
                  <c:v>The University of Exeter</c:v>
                </c:pt>
                <c:pt idx="1">
                  <c:v>United Kingdom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(451-500)'!$E$2:$I$2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(451-500)'!$E$4:$I$4</c:f>
              <c:numCache>
                <c:formatCode>0.0</c:formatCode>
                <c:ptCount val="5"/>
                <c:pt idx="0">
                  <c:v>34.9</c:v>
                </c:pt>
                <c:pt idx="1">
                  <c:v>60.2</c:v>
                </c:pt>
                <c:pt idx="2">
                  <c:v>87.9</c:v>
                </c:pt>
                <c:pt idx="3">
                  <c:v>68.099999999999994</c:v>
                </c:pt>
                <c:pt idx="4">
                  <c:v>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B3-43E8-8F12-F9D83B8F0B08}"/>
            </c:ext>
          </c:extLst>
        </c:ser>
        <c:ser>
          <c:idx val="2"/>
          <c:order val="2"/>
          <c:tx>
            <c:strRef>
              <c:f>'Computer (451-500)'!$C$5:$D$5</c:f>
              <c:strCache>
                <c:ptCount val="2"/>
                <c:pt idx="0">
                  <c:v>Viet Nam National University Ho Chi Minh City (VNU-HCM)</c:v>
                </c:pt>
                <c:pt idx="1">
                  <c:v>Viet Nam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(451-500)'!$E$2:$I$2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(451-500)'!$E$5:$I$5</c:f>
              <c:numCache>
                <c:formatCode>0.0</c:formatCode>
                <c:ptCount val="5"/>
                <c:pt idx="0">
                  <c:v>44.3</c:v>
                </c:pt>
                <c:pt idx="1">
                  <c:v>60.5</c:v>
                </c:pt>
                <c:pt idx="2">
                  <c:v>68.099999999999994</c:v>
                </c:pt>
                <c:pt idx="3">
                  <c:v>55.5</c:v>
                </c:pt>
                <c:pt idx="4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B3-43E8-8F12-F9D83B8F0B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0617032"/>
        <c:axId val="777299272"/>
      </c:barChart>
      <c:catAx>
        <c:axId val="52061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77299272"/>
        <c:crosses val="autoZero"/>
        <c:auto val="1"/>
        <c:lblAlgn val="ctr"/>
        <c:lblOffset val="100"/>
        <c:noMultiLvlLbl val="0"/>
      </c:catAx>
      <c:valAx>
        <c:axId val="7772992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52061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20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Accounting &amp; Finance (301-375)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baseline="0" dirty="0">
                <a:solidFill>
                  <a:srgbClr val="FF0000"/>
                </a:solidFill>
              </a:rPr>
              <a:t> 390 </a:t>
            </a:r>
            <a:r>
              <a:rPr lang="en-US" sz="2400" b="1" baseline="0" dirty="0" err="1">
                <a:solidFill>
                  <a:srgbClr val="FF0000"/>
                </a:solidFill>
              </a:rPr>
              <a:t>CTĐT</a:t>
            </a:r>
            <a:r>
              <a:rPr lang="en-US" sz="2400" b="1" baseline="0" dirty="0">
                <a:solidFill>
                  <a:srgbClr val="FF0000"/>
                </a:solidFill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</a:rPr>
              <a:t>trên</a:t>
            </a:r>
            <a:r>
              <a:rPr lang="en-US" sz="2400" b="1" baseline="0" dirty="0">
                <a:solidFill>
                  <a:srgbClr val="FF0000"/>
                </a:solidFill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</a:rPr>
              <a:t>thế</a:t>
            </a:r>
            <a:r>
              <a:rPr lang="en-US" sz="2400" b="1" baseline="0" dirty="0">
                <a:solidFill>
                  <a:srgbClr val="FF0000"/>
                </a:solidFill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</a:rPr>
              <a:t>giới</a:t>
            </a:r>
            <a:r>
              <a:rPr lang="en-US" sz="2400" b="1" baseline="0" dirty="0">
                <a:solidFill>
                  <a:srgbClr val="FF0000"/>
                </a:solidFill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</a:rPr>
              <a:t>được</a:t>
            </a:r>
            <a:r>
              <a:rPr lang="en-US" sz="2400" b="1" baseline="0" dirty="0">
                <a:solidFill>
                  <a:srgbClr val="FF0000"/>
                </a:solidFill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</a:rPr>
              <a:t>xếp</a:t>
            </a:r>
            <a:r>
              <a:rPr lang="en-US" sz="2400" b="1" baseline="0" dirty="0">
                <a:solidFill>
                  <a:srgbClr val="FF0000"/>
                </a:solidFill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</a:rPr>
              <a:t>hạng</a:t>
            </a:r>
            <a:r>
              <a:rPr lang="en-US" sz="2400" b="1" baseline="0" dirty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'Acounting and Finance'!$B$2:$C$2</c:f>
              <c:strCache>
                <c:ptCount val="2"/>
                <c:pt idx="0">
                  <c:v>Viet Nam National University Ho Chi Minh City (VNU-HCM)</c:v>
                </c:pt>
                <c:pt idx="1">
                  <c:v>301-375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'Acounting and Finance'!$D$1:$G$1</c:f>
              <c:strCache>
                <c:ptCount val="4"/>
                <c:pt idx="0">
                  <c:v>Academic (50%)</c:v>
                </c:pt>
                <c:pt idx="1">
                  <c:v>Employer(30%)</c:v>
                </c:pt>
                <c:pt idx="2">
                  <c:v>Citations (10%)</c:v>
                </c:pt>
                <c:pt idx="3">
                  <c:v>H(10%)</c:v>
                </c:pt>
              </c:strCache>
            </c:strRef>
          </c:cat>
          <c:val>
            <c:numRef>
              <c:f>'Acounting and Finance'!$D$2:$G$2</c:f>
              <c:numCache>
                <c:formatCode>0.0</c:formatCode>
                <c:ptCount val="4"/>
                <c:pt idx="0">
                  <c:v>52.7</c:v>
                </c:pt>
                <c:pt idx="1">
                  <c:v>57.1</c:v>
                </c:pt>
                <c:pt idx="2">
                  <c:v>61.7</c:v>
                </c:pt>
                <c:pt idx="3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B-49A7-9DEF-F878D2FBF262}"/>
            </c:ext>
          </c:extLst>
        </c:ser>
        <c:ser>
          <c:idx val="1"/>
          <c:order val="1"/>
          <c:tx>
            <c:strRef>
              <c:f>'Acounting and Finance'!$B$3:$C$3</c:f>
              <c:strCache>
                <c:ptCount val="2"/>
                <c:pt idx="0">
                  <c:v>Vietnam National University, Hanoi</c:v>
                </c:pt>
                <c:pt idx="1">
                  <c:v>301-375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'Acounting and Finance'!$D$1:$G$1</c:f>
              <c:strCache>
                <c:ptCount val="4"/>
                <c:pt idx="0">
                  <c:v>Academic (50%)</c:v>
                </c:pt>
                <c:pt idx="1">
                  <c:v>Employer(30%)</c:v>
                </c:pt>
                <c:pt idx="2">
                  <c:v>Citations (10%)</c:v>
                </c:pt>
                <c:pt idx="3">
                  <c:v>H(10%)</c:v>
                </c:pt>
              </c:strCache>
            </c:strRef>
          </c:cat>
          <c:val>
            <c:numRef>
              <c:f>'Acounting and Finance'!$D$3:$G$3</c:f>
              <c:numCache>
                <c:formatCode>0.0</c:formatCode>
                <c:ptCount val="4"/>
                <c:pt idx="0">
                  <c:v>48.2</c:v>
                </c:pt>
                <c:pt idx="1">
                  <c:v>54.4</c:v>
                </c:pt>
                <c:pt idx="2">
                  <c:v>86.2</c:v>
                </c:pt>
                <c:pt idx="3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CB-49A7-9DEF-F878D2FBF2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5948960"/>
        <c:axId val="804616736"/>
      </c:barChart>
      <c:catAx>
        <c:axId val="7959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04616736"/>
        <c:crosses val="autoZero"/>
        <c:auto val="1"/>
        <c:lblAlgn val="ctr"/>
        <c:lblOffset val="100"/>
        <c:noMultiLvlLbl val="0"/>
      </c:catAx>
      <c:valAx>
        <c:axId val="8046167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9594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EDUCATION (451-500)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126232982918676E-2"/>
          <c:y val="0.1844473019407479"/>
          <c:w val="0.92588166792504645"/>
          <c:h val="0.54105804846428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education!$C$2:$D$2</c:f>
              <c:strCache>
                <c:ptCount val="2"/>
                <c:pt idx="0">
                  <c:v>Adam Mickiewicz University, Poznań</c:v>
                </c:pt>
                <c:pt idx="1">
                  <c:v>Poland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education!$E$1:$H$1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education!$E$2:$H$2</c:f>
              <c:numCache>
                <c:formatCode>0.0</c:formatCode>
                <c:ptCount val="4"/>
                <c:pt idx="0">
                  <c:v>49.4</c:v>
                </c:pt>
                <c:pt idx="1">
                  <c:v>62.4</c:v>
                </c:pt>
                <c:pt idx="2">
                  <c:v>78.099999999999994</c:v>
                </c:pt>
                <c:pt idx="3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7-4620-8DE6-A2301A1B9DB8}"/>
            </c:ext>
          </c:extLst>
        </c:ser>
        <c:ser>
          <c:idx val="1"/>
          <c:order val="1"/>
          <c:tx>
            <c:strRef>
              <c:f>education!$C$3:$D$3</c:f>
              <c:strCache>
                <c:ptCount val="2"/>
                <c:pt idx="0">
                  <c:v>Syracuse University</c:v>
                </c:pt>
                <c:pt idx="1">
                  <c:v>United States of America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education!$E$1:$H$1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education!$E$3:$H$3</c:f>
              <c:numCache>
                <c:formatCode>0.0</c:formatCode>
                <c:ptCount val="4"/>
                <c:pt idx="0">
                  <c:v>46.9</c:v>
                </c:pt>
                <c:pt idx="1">
                  <c:v>54</c:v>
                </c:pt>
                <c:pt idx="2">
                  <c:v>83.6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7-4620-8DE6-A2301A1B9DB8}"/>
            </c:ext>
          </c:extLst>
        </c:ser>
        <c:ser>
          <c:idx val="2"/>
          <c:order val="2"/>
          <c:tx>
            <c:strRef>
              <c:f>education!$C$4:$D$4</c:f>
              <c:strCache>
                <c:ptCount val="2"/>
                <c:pt idx="0">
                  <c:v>Ural Federal University - UrFU</c:v>
                </c:pt>
                <c:pt idx="1">
                  <c:v>Russian Federation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education!$E$1:$H$1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education!$E$4:$H$4</c:f>
              <c:numCache>
                <c:formatCode>0.0</c:formatCode>
                <c:ptCount val="4"/>
                <c:pt idx="0">
                  <c:v>57.6</c:v>
                </c:pt>
                <c:pt idx="1">
                  <c:v>65.599999999999994</c:v>
                </c:pt>
                <c:pt idx="2">
                  <c:v>64.2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7-4620-8DE6-A2301A1B9D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9772472"/>
        <c:axId val="799773552"/>
      </c:barChart>
      <c:catAx>
        <c:axId val="79977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99773552"/>
        <c:crosses val="autoZero"/>
        <c:auto val="1"/>
        <c:lblAlgn val="ctr"/>
        <c:lblOffset val="100"/>
        <c:noMultiLvlLbl val="0"/>
      </c:catAx>
      <c:valAx>
        <c:axId val="799773552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9977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89973214865848E-2"/>
          <c:y val="0.86612771263406862"/>
          <c:w val="0.89999999163774647"/>
          <c:h val="5.6735942892666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20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094018842262698E-2"/>
          <c:y val="0.17923841814943323"/>
          <c:w val="0.93359452077442173"/>
          <c:h val="0.59355386084010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Mathematics!$D$2:$E$2</c:f>
              <c:strCache>
                <c:ptCount val="2"/>
                <c:pt idx="0">
                  <c:v>Ton Duc Thang University</c:v>
                </c:pt>
                <c:pt idx="1">
                  <c:v>251-300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Mathematics!$F$1:$I$1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Mathematics!$F$2:$I$2</c:f>
              <c:numCache>
                <c:formatCode>0.0</c:formatCode>
                <c:ptCount val="4"/>
                <c:pt idx="0">
                  <c:v>32.6</c:v>
                </c:pt>
                <c:pt idx="1">
                  <c:v>46</c:v>
                </c:pt>
                <c:pt idx="2">
                  <c:v>97.2</c:v>
                </c:pt>
                <c:pt idx="3">
                  <c:v>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B-4DDE-8E4A-71FC10F267BF}"/>
            </c:ext>
          </c:extLst>
        </c:ser>
        <c:ser>
          <c:idx val="1"/>
          <c:order val="1"/>
          <c:tx>
            <c:strRef>
              <c:f>Mathematics!$D$3:$E$3</c:f>
              <c:strCache>
                <c:ptCount val="2"/>
                <c:pt idx="0">
                  <c:v>Viet Nam National University Ho Chi Minh City (VNU-HCM)</c:v>
                </c:pt>
                <c:pt idx="1">
                  <c:v>301-350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Mathematics!$F$1:$I$1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Mathematics!$F$3:$I$3</c:f>
              <c:numCache>
                <c:formatCode>0.0</c:formatCode>
                <c:ptCount val="4"/>
                <c:pt idx="0">
                  <c:v>57.8</c:v>
                </c:pt>
                <c:pt idx="1">
                  <c:v>64.400000000000006</c:v>
                </c:pt>
                <c:pt idx="2">
                  <c:v>67.5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B-4DDE-8E4A-71FC10F267BF}"/>
            </c:ext>
          </c:extLst>
        </c:ser>
        <c:ser>
          <c:idx val="2"/>
          <c:order val="2"/>
          <c:tx>
            <c:strRef>
              <c:f>Mathematics!$D$4:$E$4</c:f>
              <c:strCache>
                <c:ptCount val="2"/>
                <c:pt idx="0">
                  <c:v>Vietnam National University, Hanoi</c:v>
                </c:pt>
                <c:pt idx="1">
                  <c:v>301-350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Mathematics!$F$1:$I$1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Mathematics!$F$4:$I$4</c:f>
              <c:numCache>
                <c:formatCode>0.0</c:formatCode>
                <c:ptCount val="4"/>
                <c:pt idx="0">
                  <c:v>58.6</c:v>
                </c:pt>
                <c:pt idx="1">
                  <c:v>60.8</c:v>
                </c:pt>
                <c:pt idx="2">
                  <c:v>71.8</c:v>
                </c:pt>
                <c:pt idx="3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B-4DDE-8E4A-71FC10F267BF}"/>
            </c:ext>
          </c:extLst>
        </c:ser>
        <c:ser>
          <c:idx val="3"/>
          <c:order val="3"/>
          <c:tx>
            <c:strRef>
              <c:f>Mathematics!$D$5:$E$5</c:f>
              <c:strCache>
                <c:ptCount val="2"/>
                <c:pt idx="0">
                  <c:v>Hanoi University of Science and Technology</c:v>
                </c:pt>
                <c:pt idx="1">
                  <c:v>451-500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Mathematics!$F$1:$I$1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Mathematics!$F$5:$I$5</c:f>
              <c:numCache>
                <c:formatCode>0.0</c:formatCode>
                <c:ptCount val="4"/>
                <c:pt idx="0">
                  <c:v>55.8</c:v>
                </c:pt>
                <c:pt idx="1">
                  <c:v>52.4</c:v>
                </c:pt>
                <c:pt idx="2">
                  <c:v>64.400000000000006</c:v>
                </c:pt>
                <c:pt idx="3">
                  <c:v>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2B-4DDE-8E4A-71FC10F26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1911528"/>
        <c:axId val="791917288"/>
      </c:barChart>
      <c:catAx>
        <c:axId val="79191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91917288"/>
        <c:crosses val="autoZero"/>
        <c:auto val="1"/>
        <c:lblAlgn val="ctr"/>
        <c:lblOffset val="100"/>
        <c:noMultiLvlLbl val="0"/>
      </c:catAx>
      <c:valAx>
        <c:axId val="791917288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9191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LAW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144371425998328E-2"/>
          <c:y val="7.7038942380108208E-2"/>
          <c:w val="0.86707961504811903"/>
          <c:h val="0.68130237332344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law!$C$2</c:f>
              <c:strCache>
                <c:ptCount val="1"/>
                <c:pt idx="0">
                  <c:v>Vietnam National University, Hanoi 351-400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law!$D$1:$G$1</c:f>
              <c:strCache>
                <c:ptCount val="4"/>
                <c:pt idx="0">
                  <c:v>Academic</c:v>
                </c:pt>
                <c:pt idx="1">
                  <c:v>Employer</c:v>
                </c:pt>
                <c:pt idx="2">
                  <c:v>Citations</c:v>
                </c:pt>
                <c:pt idx="3">
                  <c:v>H</c:v>
                </c:pt>
              </c:strCache>
            </c:strRef>
          </c:cat>
          <c:val>
            <c:numRef>
              <c:f>law!$D$2:$G$2</c:f>
              <c:numCache>
                <c:formatCode>0.0</c:formatCode>
                <c:ptCount val="4"/>
                <c:pt idx="0">
                  <c:v>57.1</c:v>
                </c:pt>
                <c:pt idx="1">
                  <c:v>54</c:v>
                </c:pt>
                <c:pt idx="2">
                  <c:v>65.7</c:v>
                </c:pt>
                <c:pt idx="3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B-4B87-88F2-4112552A7B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6459928"/>
        <c:axId val="826461728"/>
      </c:barChart>
      <c:catAx>
        <c:axId val="82645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26461728"/>
        <c:crosses val="autoZero"/>
        <c:auto val="1"/>
        <c:lblAlgn val="ctr"/>
        <c:lblOffset val="100"/>
        <c:noMultiLvlLbl val="0"/>
      </c:catAx>
      <c:valAx>
        <c:axId val="826461728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2645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8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87321516607464E-2"/>
          <c:y val="7.2775685236108778E-2"/>
          <c:w val="0.95210710677526278"/>
          <c:h val="0.64658811022276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2-44D9-8C59-EFAD675840CE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2-44D9-8C59-EFAD675840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07433724783408E-2"/>
          <c:y val="6.3866645925599083E-2"/>
          <c:w val="0.95210710677526278"/>
          <c:h val="0.64658811022276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C-4AFF-BEF6-3CF354171C84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C-4AFF-BEF6-3CF354171C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07433724783408E-2"/>
          <c:y val="0.15295736465444992"/>
          <c:w val="0.95210710677526278"/>
          <c:h val="0.55749744872592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2-4258-94AF-7B14881BE1E8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2-4258-94AF-7B14881BE1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LĨNH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VỰC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KỸ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THUẬT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CÔNG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NGHỆ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998453662076517"/>
          <c:y val="0.10444382646702628"/>
          <c:w val="0.70947300491444587"/>
          <c:h val="0.717519082303785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'KT&amp;CN'!$B$1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'KT&amp;CN'!$B$2:$B$5</c:f>
              <c:numCache>
                <c:formatCode>0.0%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C-40D2-9203-8F71B98B354E}"/>
            </c:ext>
          </c:extLst>
        </c:ser>
        <c:ser>
          <c:idx val="1"/>
          <c:order val="1"/>
          <c:tx>
            <c:strRef>
              <c:f>'KT&amp;CN'!$C$1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'KT&amp;CN'!$C$2:$C$5</c:f>
              <c:numCache>
                <c:formatCode>0.0%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C-40D2-9203-8F71B98B354E}"/>
            </c:ext>
          </c:extLst>
        </c:ser>
        <c:ser>
          <c:idx val="2"/>
          <c:order val="2"/>
          <c:tx>
            <c:strRef>
              <c:f>'KT&amp;CN'!$D$1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C00CC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'KT&amp;CN'!$D$2:$D$5</c:f>
              <c:numCache>
                <c:formatCode>0.0%</c:formatCode>
                <c:ptCount val="4"/>
                <c:pt idx="0">
                  <c:v>0.125</c:v>
                </c:pt>
                <c:pt idx="1">
                  <c:v>0.125</c:v>
                </c:pt>
                <c:pt idx="2">
                  <c:v>0.15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3C-40D2-9203-8F71B98B354E}"/>
            </c:ext>
          </c:extLst>
        </c:ser>
        <c:ser>
          <c:idx val="3"/>
          <c:order val="3"/>
          <c:tx>
            <c:strRef>
              <c:f>'KT&amp;CN'!$E$1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'KT&amp;CN'!$E$2:$E$5</c:f>
              <c:numCache>
                <c:formatCode>0.0%</c:formatCode>
                <c:ptCount val="4"/>
                <c:pt idx="0">
                  <c:v>0.125</c:v>
                </c:pt>
                <c:pt idx="1">
                  <c:v>0.125</c:v>
                </c:pt>
                <c:pt idx="2">
                  <c:v>0.15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3C-40D2-9203-8F71B98B354E}"/>
            </c:ext>
          </c:extLst>
        </c:ser>
        <c:ser>
          <c:idx val="4"/>
          <c:order val="4"/>
          <c:tx>
            <c:strRef>
              <c:f>'KT&amp;CN'!$F$1</c:f>
              <c:strCache>
                <c:ptCount val="1"/>
                <c:pt idx="0">
                  <c:v>Mạng lưới nghiên cứu quốc tế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'KT&amp;CN'!$A$2:$A$5</c:f>
              <c:strCache>
                <c:ptCount val="4"/>
                <c:pt idx="0">
                  <c:v>KH Máy tính&amp; CNTT</c:v>
                </c:pt>
                <c:pt idx="1">
                  <c:v>Kỹ thuật-Hóa học</c:v>
                </c:pt>
                <c:pt idx="2">
                  <c:v>Kỹ thuật XD&amp; Kiến trúc</c:v>
                </c:pt>
                <c:pt idx="3">
                  <c:v>Công nghệ kỹ thuật điên- Điện tử</c:v>
                </c:pt>
              </c:strCache>
            </c:strRef>
          </c:cat>
          <c:val>
            <c:numRef>
              <c:f>'KT&amp;CN'!$F$2:$F$5</c:f>
              <c:numCache>
                <c:formatCode>0.0%</c:formatCode>
                <c:ptCount val="4"/>
                <c:pt idx="0">
                  <c:v>0.05</c:v>
                </c:pt>
                <c:pt idx="1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3C-40D2-9203-8F71B98B35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5596792"/>
        <c:axId val="745595352"/>
      </c:barChart>
      <c:catAx>
        <c:axId val="745596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45595352"/>
        <c:crosses val="autoZero"/>
        <c:auto val="1"/>
        <c:lblAlgn val="ctr"/>
        <c:lblOffset val="100"/>
        <c:noMultiLvlLbl val="0"/>
      </c:catAx>
      <c:valAx>
        <c:axId val="745595352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74559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65302834620636E-2"/>
          <c:y val="0.14850282871800735"/>
          <c:w val="0.95210710677526278"/>
          <c:h val="0.55749744872592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C-4C87-9EB0-E1054DFC30A2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C-4C87-9EB0-E1054DFC3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65302834620636E-2"/>
          <c:y val="0.14850282871800735"/>
          <c:w val="0.95210710677526278"/>
          <c:h val="0.55749744872592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'Vinh-750'!$D$2</c:f>
              <c:strCache>
                <c:ptCount val="1"/>
                <c:pt idx="0">
                  <c:v>Yanshan University (750)-China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'Vinh-750'!$E$2:$P$2</c:f>
              <c:numCache>
                <c:formatCode>General</c:formatCode>
                <c:ptCount val="11"/>
                <c:pt idx="0">
                  <c:v>4.2</c:v>
                </c:pt>
                <c:pt idx="1">
                  <c:v>5</c:v>
                </c:pt>
                <c:pt idx="2">
                  <c:v>19.2</c:v>
                </c:pt>
                <c:pt idx="3">
                  <c:v>18.600000000000001</c:v>
                </c:pt>
                <c:pt idx="4">
                  <c:v>36.5</c:v>
                </c:pt>
                <c:pt idx="5">
                  <c:v>19.7</c:v>
                </c:pt>
                <c:pt idx="6">
                  <c:v>7</c:v>
                </c:pt>
                <c:pt idx="7">
                  <c:v>3.5</c:v>
                </c:pt>
                <c:pt idx="8">
                  <c:v>1.3</c:v>
                </c:pt>
                <c:pt idx="9">
                  <c:v>32.4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0-4F7D-B0C7-9D4FD2081CF0}"/>
            </c:ext>
          </c:extLst>
        </c:ser>
        <c:ser>
          <c:idx val="1"/>
          <c:order val="1"/>
          <c:tx>
            <c:strRef>
              <c:f>'Vinh-750'!$D$3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0-4F7D-B0C7-9D4FD2081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61295084777927E-2"/>
          <c:y val="3.3332740096129597E-2"/>
          <c:w val="0.95221775761460803"/>
          <c:h val="0.6545461115188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'Vinh-700'!$D$2</c:f>
              <c:strCache>
                <c:ptCount val="1"/>
                <c:pt idx="0">
                  <c:v>Acharya Nagarjuna University(700)-India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'Vinh-700'!$E$2:$P$2</c:f>
              <c:numCache>
                <c:formatCode>General</c:formatCode>
                <c:ptCount val="11"/>
                <c:pt idx="0">
                  <c:v>6.3</c:v>
                </c:pt>
                <c:pt idx="1">
                  <c:v>2.2999999999999998</c:v>
                </c:pt>
                <c:pt idx="2">
                  <c:v>6.3</c:v>
                </c:pt>
                <c:pt idx="3">
                  <c:v>10.6</c:v>
                </c:pt>
                <c:pt idx="4">
                  <c:v>6.3</c:v>
                </c:pt>
                <c:pt idx="5">
                  <c:v>69</c:v>
                </c:pt>
                <c:pt idx="6">
                  <c:v>58.5</c:v>
                </c:pt>
                <c:pt idx="7">
                  <c:v>32.9</c:v>
                </c:pt>
                <c:pt idx="8">
                  <c:v>5.6</c:v>
                </c:pt>
                <c:pt idx="9">
                  <c:v>5.2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3-413F-BDC4-30890073CD26}"/>
            </c:ext>
          </c:extLst>
        </c:ser>
        <c:ser>
          <c:idx val="1"/>
          <c:order val="1"/>
          <c:tx>
            <c:strRef>
              <c:f>'Vinh-700'!$D$3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3-413F-BDC4-30890073CD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61295084777927E-2"/>
          <c:y val="3.3332740096129597E-2"/>
          <c:w val="0.95221775761460803"/>
          <c:h val="0.6545461115188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'Vinh-700'!$D$2</c:f>
              <c:strCache>
                <c:ptCount val="1"/>
                <c:pt idx="0">
                  <c:v>Acharya Nagarjuna University(700)-India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'Vinh-700'!$E$2:$P$2</c:f>
              <c:numCache>
                <c:formatCode>General</c:formatCode>
                <c:ptCount val="11"/>
                <c:pt idx="0">
                  <c:v>6.3</c:v>
                </c:pt>
                <c:pt idx="1">
                  <c:v>2.2999999999999998</c:v>
                </c:pt>
                <c:pt idx="2">
                  <c:v>6.3</c:v>
                </c:pt>
                <c:pt idx="3">
                  <c:v>10.6</c:v>
                </c:pt>
                <c:pt idx="4">
                  <c:v>6.3</c:v>
                </c:pt>
                <c:pt idx="5">
                  <c:v>69</c:v>
                </c:pt>
                <c:pt idx="6">
                  <c:v>58.5</c:v>
                </c:pt>
                <c:pt idx="7">
                  <c:v>32.9</c:v>
                </c:pt>
                <c:pt idx="8">
                  <c:v>5.6</c:v>
                </c:pt>
                <c:pt idx="9">
                  <c:v>5.2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9DA-942E-46EF9B397A3A}"/>
            </c:ext>
          </c:extLst>
        </c:ser>
        <c:ser>
          <c:idx val="1"/>
          <c:order val="1"/>
          <c:tx>
            <c:strRef>
              <c:f>'Vinh-700'!$D$3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9DA-942E-46EF9B397A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61295084777927E-2"/>
          <c:y val="0.11698176688132229"/>
          <c:w val="0.95221775761460803"/>
          <c:h val="0.57089714776525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'Vinh-700'!$D$2</c:f>
              <c:strCache>
                <c:ptCount val="1"/>
                <c:pt idx="0">
                  <c:v>Acharya Nagarjuna University(700)-India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'Vinh-700'!$E$2:$P$2</c:f>
              <c:numCache>
                <c:formatCode>General</c:formatCode>
                <c:ptCount val="11"/>
                <c:pt idx="0">
                  <c:v>6.3</c:v>
                </c:pt>
                <c:pt idx="1">
                  <c:v>2.2999999999999998</c:v>
                </c:pt>
                <c:pt idx="2">
                  <c:v>6.3</c:v>
                </c:pt>
                <c:pt idx="3">
                  <c:v>10.6</c:v>
                </c:pt>
                <c:pt idx="4">
                  <c:v>6.3</c:v>
                </c:pt>
                <c:pt idx="5">
                  <c:v>69</c:v>
                </c:pt>
                <c:pt idx="6">
                  <c:v>58.5</c:v>
                </c:pt>
                <c:pt idx="7">
                  <c:v>32.9</c:v>
                </c:pt>
                <c:pt idx="8">
                  <c:v>5.6</c:v>
                </c:pt>
                <c:pt idx="9">
                  <c:v>5.2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2-464A-B7E2-9FFE26EBC96E}"/>
            </c:ext>
          </c:extLst>
        </c:ser>
        <c:ser>
          <c:idx val="1"/>
          <c:order val="1"/>
          <c:tx>
            <c:strRef>
              <c:f>'Vinh-700'!$D$3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'Vinh-700'!$E$1:$P$1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'Vinh-700'!$E$3:$P$3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2-464A-B7E2-9FFE26EBC9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821552"/>
        <c:axId val="726822272"/>
      </c:barChart>
      <c:catAx>
        <c:axId val="7268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2272"/>
        <c:crosses val="autoZero"/>
        <c:auto val="1"/>
        <c:lblAlgn val="ctr"/>
        <c:lblOffset val="100"/>
        <c:noMultiLvlLbl val="0"/>
      </c:catAx>
      <c:valAx>
        <c:axId val="72682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268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14000143451743E-2"/>
          <c:y val="3.231326593245331E-2"/>
          <c:w val="0.94452997953134854"/>
          <c:h val="0.6801318913703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'Vinh-500'!$D$2</c:f>
              <c:strCache>
                <c:ptCount val="1"/>
                <c:pt idx="0">
                  <c:v>Yasouj University (500)- Japan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35A-4D87-9169-5D9CA8DF2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'Vinh-500'!$E$2:$P$2</c:f>
              <c:numCache>
                <c:formatCode>General</c:formatCode>
                <c:ptCount val="11"/>
                <c:pt idx="0">
                  <c:v>1.3</c:v>
                </c:pt>
                <c:pt idx="1">
                  <c:v>9.8000000000000007</c:v>
                </c:pt>
                <c:pt idx="2">
                  <c:v>6.6</c:v>
                </c:pt>
                <c:pt idx="3">
                  <c:v>19.7</c:v>
                </c:pt>
                <c:pt idx="4">
                  <c:v>72.7</c:v>
                </c:pt>
                <c:pt idx="5">
                  <c:v>39.1</c:v>
                </c:pt>
                <c:pt idx="6">
                  <c:v>99.7</c:v>
                </c:pt>
                <c:pt idx="7">
                  <c:v>0</c:v>
                </c:pt>
                <c:pt idx="8">
                  <c:v>3.7</c:v>
                </c:pt>
                <c:pt idx="9">
                  <c:v>1.1000000000000001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A-4D87-9169-5D9CA8DF2964}"/>
            </c:ext>
          </c:extLst>
        </c:ser>
        <c:ser>
          <c:idx val="1"/>
          <c:order val="1"/>
          <c:tx>
            <c:strRef>
              <c:f>'Vinh-500'!$D$3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A-4D87-9169-5D9CA8DF29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06426223309583"/>
          <c:y val="0.89155746599996022"/>
          <c:w val="0.47796809318226963"/>
          <c:h val="6.1623538410106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07830101730501E-2"/>
          <c:y val="9.7665427299473001E-2"/>
          <c:w val="0.94452997953134854"/>
          <c:h val="0.60397085488115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'Vinh-500'!$D$2</c:f>
              <c:strCache>
                <c:ptCount val="1"/>
                <c:pt idx="0">
                  <c:v>Yasouj University (500)- Japan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BD8-4310-90F6-A494D851E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'Vinh-500'!$E$2:$P$2</c:f>
              <c:numCache>
                <c:formatCode>General</c:formatCode>
                <c:ptCount val="11"/>
                <c:pt idx="0">
                  <c:v>1.3</c:v>
                </c:pt>
                <c:pt idx="1">
                  <c:v>9.8000000000000007</c:v>
                </c:pt>
                <c:pt idx="2">
                  <c:v>6.6</c:v>
                </c:pt>
                <c:pt idx="3">
                  <c:v>19.7</c:v>
                </c:pt>
                <c:pt idx="4">
                  <c:v>72.7</c:v>
                </c:pt>
                <c:pt idx="5">
                  <c:v>39.1</c:v>
                </c:pt>
                <c:pt idx="6">
                  <c:v>99.7</c:v>
                </c:pt>
                <c:pt idx="7">
                  <c:v>0</c:v>
                </c:pt>
                <c:pt idx="8">
                  <c:v>3.7</c:v>
                </c:pt>
                <c:pt idx="9">
                  <c:v>1.1000000000000001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8-4310-90F6-A494D851E923}"/>
            </c:ext>
          </c:extLst>
        </c:ser>
        <c:ser>
          <c:idx val="1"/>
          <c:order val="1"/>
          <c:tx>
            <c:strRef>
              <c:f>'Vinh-500'!$D$3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8-4310-90F6-A494D851E9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89639177416218"/>
          <c:y val="0.89155746599996022"/>
          <c:w val="0.5200914940166943"/>
          <c:h val="6.1623538410106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07830101730501E-2"/>
          <c:y val="9.7665427299473001E-2"/>
          <c:w val="0.94452997953134854"/>
          <c:h val="0.60397085488115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'Vinh-500'!$D$2</c:f>
              <c:strCache>
                <c:ptCount val="1"/>
                <c:pt idx="0">
                  <c:v>Yasouj University (500)- Japan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171-40B4-B64E-094F03D40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'Vinh-500'!$E$2:$P$2</c:f>
              <c:numCache>
                <c:formatCode>General</c:formatCode>
                <c:ptCount val="11"/>
                <c:pt idx="0">
                  <c:v>1.3</c:v>
                </c:pt>
                <c:pt idx="1">
                  <c:v>9.8000000000000007</c:v>
                </c:pt>
                <c:pt idx="2">
                  <c:v>6.6</c:v>
                </c:pt>
                <c:pt idx="3">
                  <c:v>19.7</c:v>
                </c:pt>
                <c:pt idx="4">
                  <c:v>72.7</c:v>
                </c:pt>
                <c:pt idx="5">
                  <c:v>39.1</c:v>
                </c:pt>
                <c:pt idx="6">
                  <c:v>99.7</c:v>
                </c:pt>
                <c:pt idx="7">
                  <c:v>0</c:v>
                </c:pt>
                <c:pt idx="8">
                  <c:v>3.7</c:v>
                </c:pt>
                <c:pt idx="9">
                  <c:v>1.1000000000000001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1-40B4-B64E-094F03D40066}"/>
            </c:ext>
          </c:extLst>
        </c:ser>
        <c:ser>
          <c:idx val="1"/>
          <c:order val="1"/>
          <c:tx>
            <c:strRef>
              <c:f>'Vinh-500'!$D$3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'Vinh-500'!$E$1:$P$1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'Vinh-500'!$E$3:$P$3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1-40B4-B64E-094F03D400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89639177416218"/>
          <c:y val="0.89155746599996022"/>
          <c:w val="0.5200914940166943"/>
          <c:h val="6.1623538410106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5559328012699E-2"/>
          <c:y val="0.1283931980721047"/>
          <c:w val="0.95203854653951658"/>
          <c:h val="0.57400688025420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'Vinh-450'!$D$2</c:f>
              <c:strCache>
                <c:ptCount val="1"/>
                <c:pt idx="0">
                  <c:v>AIMST University (450)-Malaysia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'Vinh-450'!$E$2:$P$2</c:f>
              <c:numCache>
                <c:formatCode>General</c:formatCode>
                <c:ptCount val="11"/>
                <c:pt idx="0">
                  <c:v>13.7</c:v>
                </c:pt>
                <c:pt idx="1">
                  <c:v>10.4</c:v>
                </c:pt>
                <c:pt idx="2">
                  <c:v>63</c:v>
                </c:pt>
                <c:pt idx="3">
                  <c:v>6</c:v>
                </c:pt>
                <c:pt idx="4">
                  <c:v>27.2</c:v>
                </c:pt>
                <c:pt idx="5">
                  <c:v>6.4</c:v>
                </c:pt>
                <c:pt idx="6">
                  <c:v>24.6</c:v>
                </c:pt>
                <c:pt idx="7">
                  <c:v>7</c:v>
                </c:pt>
                <c:pt idx="8">
                  <c:v>18.7</c:v>
                </c:pt>
                <c:pt idx="9">
                  <c:v>14.1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8-4C21-B2D2-711A2BF26A7F}"/>
            </c:ext>
          </c:extLst>
        </c:ser>
        <c:ser>
          <c:idx val="1"/>
          <c:order val="1"/>
          <c:tx>
            <c:strRef>
              <c:f>'Vinh-450'!$D$3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08-4C21-B2D2-711A2BF26A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07682784901797"/>
          <c:y val="0.92210699109327354"/>
          <c:w val="0.5213003252241093"/>
          <c:h val="5.7279092944413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5559328012699E-2"/>
          <c:y val="0.1283931980721047"/>
          <c:w val="0.95203854653951658"/>
          <c:h val="0.57400688025420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'Vinh-450'!$D$2</c:f>
              <c:strCache>
                <c:ptCount val="1"/>
                <c:pt idx="0">
                  <c:v>AIMST University (450)-Malaysia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'Vinh-450'!$E$2:$P$2</c:f>
              <c:numCache>
                <c:formatCode>General</c:formatCode>
                <c:ptCount val="11"/>
                <c:pt idx="0">
                  <c:v>13.7</c:v>
                </c:pt>
                <c:pt idx="1">
                  <c:v>10.4</c:v>
                </c:pt>
                <c:pt idx="2">
                  <c:v>63</c:v>
                </c:pt>
                <c:pt idx="3">
                  <c:v>6</c:v>
                </c:pt>
                <c:pt idx="4">
                  <c:v>27.2</c:v>
                </c:pt>
                <c:pt idx="5">
                  <c:v>6.4</c:v>
                </c:pt>
                <c:pt idx="6">
                  <c:v>24.6</c:v>
                </c:pt>
                <c:pt idx="7">
                  <c:v>7</c:v>
                </c:pt>
                <c:pt idx="8">
                  <c:v>18.7</c:v>
                </c:pt>
                <c:pt idx="9">
                  <c:v>14.1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E-4DA8-B330-FFABFBEA1EDC}"/>
            </c:ext>
          </c:extLst>
        </c:ser>
        <c:ser>
          <c:idx val="1"/>
          <c:order val="1"/>
          <c:tx>
            <c:strRef>
              <c:f>'Vinh-450'!$D$3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E-4DA8-B330-FFABFBEA1E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07682784901797"/>
          <c:y val="0.92210699109327354"/>
          <c:w val="0.5213003252241093"/>
          <c:h val="5.7279092944413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KHOA HỌC SỰ SỐNG VÀ Y HỌC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95980978515262"/>
          <c:y val="0.11125059275710941"/>
          <c:w val="0.7652047126719671"/>
          <c:h val="0.706926167143684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'KHSS&amp;YH'!$B$1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'KHSS&amp;YH'!$B$2:$B$6</c:f>
              <c:numCache>
                <c:formatCode>0.0%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F-4348-ADDE-3066E228BCE7}"/>
            </c:ext>
          </c:extLst>
        </c:ser>
        <c:ser>
          <c:idx val="1"/>
          <c:order val="1"/>
          <c:tx>
            <c:strRef>
              <c:f>'KHSS&amp;YH'!$C$1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'KHSS&amp;YH'!$C$2:$C$6</c:f>
              <c:numCache>
                <c:formatCode>0.0%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F-4348-ADDE-3066E228BCE7}"/>
            </c:ext>
          </c:extLst>
        </c:ser>
        <c:ser>
          <c:idx val="2"/>
          <c:order val="2"/>
          <c:tx>
            <c:strRef>
              <c:f>'KHSS&amp;YH'!$D$1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C00CC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'KHSS&amp;YH'!$D$2:$D$6</c:f>
              <c:numCache>
                <c:formatCode>0.0%</c:formatCode>
                <c:ptCount val="5"/>
                <c:pt idx="0">
                  <c:v>0.15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FF-4348-ADDE-3066E228BCE7}"/>
            </c:ext>
          </c:extLst>
        </c:ser>
        <c:ser>
          <c:idx val="3"/>
          <c:order val="3"/>
          <c:tx>
            <c:strRef>
              <c:f>'KHSS&amp;YH'!$E$1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'KHSS&amp;YH'!$E$2:$E$6</c:f>
              <c:numCache>
                <c:formatCode>0.0%</c:formatCode>
                <c:ptCount val="5"/>
                <c:pt idx="0">
                  <c:v>0.15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FF-4348-ADDE-3066E228BCE7}"/>
            </c:ext>
          </c:extLst>
        </c:ser>
        <c:ser>
          <c:idx val="4"/>
          <c:order val="4"/>
          <c:tx>
            <c:strRef>
              <c:f>'KHSS&amp;YH'!$F$1</c:f>
              <c:strCache>
                <c:ptCount val="1"/>
                <c:pt idx="0">
                  <c:v>Mạng lưới nghiên cứu quốc tế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'KHSS&amp;YH'!$A$2:$A$6</c:f>
              <c:strCache>
                <c:ptCount val="5"/>
                <c:pt idx="0">
                  <c:v>Nông nghiệp và Lâm nghiệp</c:v>
                </c:pt>
                <c:pt idx="1">
                  <c:v>Giải phẩu&amp; Sinh lý học</c:v>
                </c:pt>
                <c:pt idx="2">
                  <c:v>Khoa học Sinh học</c:v>
                </c:pt>
                <c:pt idx="3">
                  <c:v>Tâm lý</c:v>
                </c:pt>
                <c:pt idx="4">
                  <c:v>Khoa học thú y</c:v>
                </c:pt>
              </c:strCache>
            </c:strRef>
          </c:cat>
          <c:val>
            <c:numRef>
              <c:f>'KHSS&amp;YH'!$F$2:$F$6</c:f>
              <c:numCache>
                <c:formatCode>General</c:formatCode>
                <c:ptCount val="5"/>
                <c:pt idx="0" formatCode="0.0%">
                  <c:v>0.1</c:v>
                </c:pt>
                <c:pt idx="2" formatCode="0.0%">
                  <c:v>0.1</c:v>
                </c:pt>
                <c:pt idx="3" formatCode="0.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FF-4348-ADDE-3066E228BCE7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5715592"/>
        <c:axId val="745710192"/>
      </c:barChart>
      <c:catAx>
        <c:axId val="745715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45710192"/>
        <c:crosses val="autoZero"/>
        <c:auto val="1"/>
        <c:lblAlgn val="ctr"/>
        <c:lblOffset val="100"/>
        <c:noMultiLvlLbl val="0"/>
      </c:catAx>
      <c:valAx>
        <c:axId val="745710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45715592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overlay val="0"/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5559328012699E-2"/>
          <c:y val="0.1283931980721047"/>
          <c:w val="0.95203854653951658"/>
          <c:h val="0.57400688025420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'Vinh-450'!$D$2</c:f>
              <c:strCache>
                <c:ptCount val="1"/>
                <c:pt idx="0">
                  <c:v>AIMST University (450)-Malaysia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'Vinh-450'!$E$2:$P$2</c:f>
              <c:numCache>
                <c:formatCode>General</c:formatCode>
                <c:ptCount val="11"/>
                <c:pt idx="0">
                  <c:v>13.7</c:v>
                </c:pt>
                <c:pt idx="1">
                  <c:v>10.4</c:v>
                </c:pt>
                <c:pt idx="2">
                  <c:v>63</c:v>
                </c:pt>
                <c:pt idx="3">
                  <c:v>6</c:v>
                </c:pt>
                <c:pt idx="4">
                  <c:v>27.2</c:v>
                </c:pt>
                <c:pt idx="5">
                  <c:v>6.4</c:v>
                </c:pt>
                <c:pt idx="6">
                  <c:v>24.6</c:v>
                </c:pt>
                <c:pt idx="7">
                  <c:v>7</c:v>
                </c:pt>
                <c:pt idx="8">
                  <c:v>18.7</c:v>
                </c:pt>
                <c:pt idx="9">
                  <c:v>14.1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2-40F0-8E81-05FCB8CEDA6C}"/>
            </c:ext>
          </c:extLst>
        </c:ser>
        <c:ser>
          <c:idx val="1"/>
          <c:order val="1"/>
          <c:tx>
            <c:strRef>
              <c:f>'Vinh-450'!$D$3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'Vinh-450'!$E$1:$P$1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</c:v>
                </c:pt>
                <c:pt idx="10">
                  <c:v>Outbound Exchange Students</c:v>
                </c:pt>
              </c:strCache>
            </c:strRef>
          </c:cat>
          <c:val>
            <c:numRef>
              <c:f>'Vinh-450'!$E$3:$P$3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2-40F0-8E81-05FCB8CED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042552"/>
        <c:axId val="718045072"/>
      </c:barChart>
      <c:catAx>
        <c:axId val="7180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5072"/>
        <c:crosses val="autoZero"/>
        <c:auto val="1"/>
        <c:lblAlgn val="ctr"/>
        <c:lblOffset val="100"/>
        <c:noMultiLvlLbl val="0"/>
      </c:catAx>
      <c:valAx>
        <c:axId val="7180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180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07682784901797"/>
          <c:y val="0.92210699109327354"/>
          <c:w val="0.5213003252241093"/>
          <c:h val="5.7279092944413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DỰ KIẾN XẾP TOP 700-750 CHÂU 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743219597550308E-2"/>
          <c:y val="0.15883804806979016"/>
          <c:w val="0.95150464365031295"/>
          <c:h val="0.54681139730590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'Vinh-ht- Vinh du kien'!$D$2</c:f>
              <c:strCache>
                <c:ptCount val="1"/>
                <c:pt idx="0">
                  <c:v>Vinh 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'Vinh-ht- Vinh du kien'!$E$1:$P$1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'Vinh-ht- Vinh du kien'!$E$2:$P$2</c:f>
              <c:numCache>
                <c:formatCode>General</c:formatCode>
                <c:ptCount val="11"/>
                <c:pt idx="0">
                  <c:v>5.3</c:v>
                </c:pt>
                <c:pt idx="1">
                  <c:v>21.2</c:v>
                </c:pt>
                <c:pt idx="2">
                  <c:v>2.5</c:v>
                </c:pt>
                <c:pt idx="3">
                  <c:v>5.9</c:v>
                </c:pt>
                <c:pt idx="4">
                  <c:v>7.2</c:v>
                </c:pt>
                <c:pt idx="5">
                  <c:v>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A-40A4-A2F4-0533A5392483}"/>
            </c:ext>
          </c:extLst>
        </c:ser>
        <c:ser>
          <c:idx val="1"/>
          <c:order val="1"/>
          <c:tx>
            <c:strRef>
              <c:f>'Vinh-ht- Vinh du kien'!$D$3</c:f>
              <c:strCache>
                <c:ptCount val="1"/>
                <c:pt idx="0">
                  <c:v>Trung bình các trường Top 700-750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'Vinh-ht- Vinh du kien'!$E$1:$P$1</c:f>
              <c:strCache>
                <c:ptCount val="11"/>
                <c:pt idx="0">
                  <c:v>Academic Reputation (30%)</c:v>
                </c:pt>
                <c:pt idx="1">
                  <c:v>Employer Reputation (20%)</c:v>
                </c:pt>
                <c:pt idx="2">
                  <c:v>Faculty Student (10%)</c:v>
                </c:pt>
                <c:pt idx="3">
                  <c:v>International Research Network (10%)</c:v>
                </c:pt>
                <c:pt idx="4">
                  <c:v>Citations per Paper(10%)</c:v>
                </c:pt>
                <c:pt idx="5">
                  <c:v>Papers Per Faculty(5%)</c:v>
                </c:pt>
                <c:pt idx="6">
                  <c:v>Staff with PhD(5%)</c:v>
                </c:pt>
                <c:pt idx="7">
                  <c:v>International Faculty(2.5%)</c:v>
                </c:pt>
                <c:pt idx="8">
                  <c:v>International Students(2.5%)</c:v>
                </c:pt>
                <c:pt idx="9">
                  <c:v>Inbound Exchange Students (2.5%)</c:v>
                </c:pt>
                <c:pt idx="10">
                  <c:v>Outbound Exchange Students(2.5%)</c:v>
                </c:pt>
              </c:strCache>
            </c:strRef>
          </c:cat>
          <c:val>
            <c:numRef>
              <c:f>'Vinh-ht- Vinh du kien'!$E$3:$P$3</c:f>
              <c:numCache>
                <c:formatCode>0.0</c:formatCode>
                <c:ptCount val="11"/>
                <c:pt idx="0">
                  <c:v>10.645098039215686</c:v>
                </c:pt>
                <c:pt idx="1">
                  <c:v>10.645098039215686</c:v>
                </c:pt>
                <c:pt idx="2">
                  <c:v>16.092156862745096</c:v>
                </c:pt>
                <c:pt idx="3">
                  <c:v>8.3820000000000014</c:v>
                </c:pt>
                <c:pt idx="4">
                  <c:v>17.095833333333339</c:v>
                </c:pt>
                <c:pt idx="5">
                  <c:v>16.539215686274513</c:v>
                </c:pt>
                <c:pt idx="6">
                  <c:v>24.665853658536587</c:v>
                </c:pt>
                <c:pt idx="7">
                  <c:v>18.611428571428572</c:v>
                </c:pt>
                <c:pt idx="8">
                  <c:v>13.712820512820512</c:v>
                </c:pt>
                <c:pt idx="9">
                  <c:v>10.786274509803922</c:v>
                </c:pt>
                <c:pt idx="10">
                  <c:v>9.915686274509806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A-40A4-A2F4-0533A53924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6600624"/>
        <c:axId val="626601344"/>
      </c:barChart>
      <c:catAx>
        <c:axId val="62660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26601344"/>
        <c:crosses val="autoZero"/>
        <c:auto val="1"/>
        <c:lblAlgn val="ctr"/>
        <c:lblOffset val="100"/>
        <c:noMultiLvlLbl val="0"/>
      </c:catAx>
      <c:valAx>
        <c:axId val="62660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2660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KHOA HỌC</a:t>
            </a:r>
            <a:r>
              <a:rPr lang="en-US" sz="2800" b="1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baseline="0" dirty="0" err="1">
                <a:solidFill>
                  <a:schemeClr val="accent5">
                    <a:lumMod val="50000"/>
                  </a:schemeClr>
                </a:solidFill>
              </a:rPr>
              <a:t>TỰ</a:t>
            </a:r>
            <a:r>
              <a:rPr lang="en-US" sz="2800" b="1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baseline="0" dirty="0" err="1">
                <a:solidFill>
                  <a:schemeClr val="accent5">
                    <a:lumMod val="50000"/>
                  </a:schemeClr>
                </a:solidFill>
              </a:rPr>
              <a:t>NHIÊN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4102134368620588"/>
          <c:y val="3.51887404896887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98552866309875"/>
          <c:y val="0.10151335827872943"/>
          <c:w val="0.80539047314748247"/>
          <c:h val="0.752771940827022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KHTN!$B$1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KHTN!$B$2:$B$8</c:f>
              <c:numCache>
                <c:formatCode>0.0%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0.6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1-4415-A597-06EC0D1D4C40}"/>
            </c:ext>
          </c:extLst>
        </c:ser>
        <c:ser>
          <c:idx val="1"/>
          <c:order val="1"/>
          <c:tx>
            <c:strRef>
              <c:f>KHTN!$C$1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KHTN!$C$2:$C$8</c:f>
              <c:numCache>
                <c:formatCode>0.0%</c:formatCode>
                <c:ptCount val="7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  <c:pt idx="5">
                  <c:v>0.1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1-4415-A597-06EC0D1D4C40}"/>
            </c:ext>
          </c:extLst>
        </c:ser>
        <c:ser>
          <c:idx val="2"/>
          <c:order val="2"/>
          <c:tx>
            <c:strRef>
              <c:f>KHTN!$D$1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C00CC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KHTN!$D$2:$D$8</c:f>
              <c:numCache>
                <c:formatCode>0.0%</c:formatCode>
                <c:ptCount val="7"/>
                <c:pt idx="0">
                  <c:v>0.15</c:v>
                </c:pt>
                <c:pt idx="1">
                  <c:v>0.2</c:v>
                </c:pt>
                <c:pt idx="2">
                  <c:v>0.22500000000000001</c:v>
                </c:pt>
                <c:pt idx="3">
                  <c:v>0.15</c:v>
                </c:pt>
                <c:pt idx="4">
                  <c:v>0.15</c:v>
                </c:pt>
                <c:pt idx="5">
                  <c:v>0.2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71-4415-A597-06EC0D1D4C40}"/>
            </c:ext>
          </c:extLst>
        </c:ser>
        <c:ser>
          <c:idx val="3"/>
          <c:order val="3"/>
          <c:tx>
            <c:strRef>
              <c:f>KHTN!$E$1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KHTN!$E$2:$E$8</c:f>
              <c:numCache>
                <c:formatCode>0.0%</c:formatCode>
                <c:ptCount val="7"/>
                <c:pt idx="0">
                  <c:v>0.15</c:v>
                </c:pt>
                <c:pt idx="1">
                  <c:v>0.2</c:v>
                </c:pt>
                <c:pt idx="2">
                  <c:v>0.22500000000000001</c:v>
                </c:pt>
                <c:pt idx="3">
                  <c:v>0.15</c:v>
                </c:pt>
                <c:pt idx="4">
                  <c:v>0.15</c:v>
                </c:pt>
                <c:pt idx="5">
                  <c:v>0.2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1-4415-A597-06EC0D1D4C40}"/>
            </c:ext>
          </c:extLst>
        </c:ser>
        <c:ser>
          <c:idx val="4"/>
          <c:order val="4"/>
          <c:tx>
            <c:strRef>
              <c:f>KHTN!$F$1</c:f>
              <c:strCache>
                <c:ptCount val="1"/>
                <c:pt idx="0">
                  <c:v>Mạng lưới nghiên cứu quốc tế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KHTN!$A$2:$A$8</c:f>
              <c:strCache>
                <c:ptCount val="7"/>
                <c:pt idx="0">
                  <c:v>Hóa học</c:v>
                </c:pt>
                <c:pt idx="1">
                  <c:v>Khoa học Trái đất và Biển</c:v>
                </c:pt>
                <c:pt idx="2">
                  <c:v>Khoa học môi trường</c:v>
                </c:pt>
                <c:pt idx="3">
                  <c:v>Địa lý học</c:v>
                </c:pt>
                <c:pt idx="4">
                  <c:v>Toán học</c:v>
                </c:pt>
                <c:pt idx="5">
                  <c:v>Khoa học vật liệu</c:v>
                </c:pt>
                <c:pt idx="6">
                  <c:v>Vật lý &amp; Thiên văn học</c:v>
                </c:pt>
              </c:strCache>
            </c:strRef>
          </c:cat>
          <c:val>
            <c:numRef>
              <c:f>KHTN!$F$2:$F$8</c:f>
              <c:numCache>
                <c:formatCode>0.0%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0.05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71-4415-A597-06EC0D1D4C4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5715592"/>
        <c:axId val="745710192"/>
      </c:barChart>
      <c:catAx>
        <c:axId val="745715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45710192"/>
        <c:crosses val="autoZero"/>
        <c:auto val="1"/>
        <c:lblAlgn val="ctr"/>
        <c:lblOffset val="100"/>
        <c:noMultiLvlLbl val="0"/>
      </c:catAx>
      <c:valAx>
        <c:axId val="745710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4571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KHOA HỌC XÃ HỘI VÀ QUẢN LÝ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'KHXH&amp;QL'!$B$1</c:f>
              <c:strCache>
                <c:ptCount val="1"/>
                <c:pt idx="0">
                  <c:v>Uy tín học thuật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'KHXH&amp;QL'!$A$2:$A$14</c:f>
              <c:strCache>
                <c:ptCount val="13"/>
                <c:pt idx="0">
                  <c:v>Kế toán và tài chính</c:v>
                </c:pt>
                <c:pt idx="1">
                  <c:v>Kinh doanh và quản lý</c:v>
                </c:pt>
                <c:pt idx="2">
                  <c:v>Truyền thông đa phương tiện</c:v>
                </c:pt>
                <c:pt idx="3">
                  <c:v>Nghiên cứu phát triển</c:v>
                </c:pt>
                <c:pt idx="4">
                  <c:v>Kinh tế &amp; Kinh tế lượng</c:v>
                </c:pt>
                <c:pt idx="5">
                  <c:v>Giáo dục học</c:v>
                </c:pt>
                <c:pt idx="6">
                  <c:v>Quản lý Khách sạn &amp; Giải trí</c:v>
                </c:pt>
                <c:pt idx="7">
                  <c:v>Luật</c:v>
                </c:pt>
                <c:pt idx="8">
                  <c:v>Marketing</c:v>
                </c:pt>
                <c:pt idx="9">
                  <c:v>Chính sách xã hội &amp; Quản lý</c:v>
                </c:pt>
                <c:pt idx="10">
                  <c:v>Xã hội học</c:v>
                </c:pt>
                <c:pt idx="11">
                  <c:v>Thể dục Thể thao </c:v>
                </c:pt>
                <c:pt idx="12">
                  <c:v>Thống kê &amp; NC Hành vi</c:v>
                </c:pt>
              </c:strCache>
            </c:strRef>
          </c:cat>
          <c:val>
            <c:numRef>
              <c:f>'KHXH&amp;QL'!$B$2:$B$14</c:f>
              <c:numCache>
                <c:formatCode>0.0%</c:formatCode>
                <c:ptCount val="1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0.6</c:v>
                </c:pt>
                <c:pt idx="4">
                  <c:v>0.4</c:v>
                </c:pt>
                <c:pt idx="5">
                  <c:v>0.5</c:v>
                </c:pt>
                <c:pt idx="6">
                  <c:v>0.45</c:v>
                </c:pt>
                <c:pt idx="7">
                  <c:v>0.5</c:v>
                </c:pt>
                <c:pt idx="8">
                  <c:v>0.5</c:v>
                </c:pt>
                <c:pt idx="9">
                  <c:v>0.7</c:v>
                </c:pt>
                <c:pt idx="10">
                  <c:v>0.7</c:v>
                </c:pt>
                <c:pt idx="11">
                  <c:v>0.6</c:v>
                </c:pt>
                <c:pt idx="1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E-4D9B-BC82-547FA3CC98BA}"/>
            </c:ext>
          </c:extLst>
        </c:ser>
        <c:ser>
          <c:idx val="1"/>
          <c:order val="1"/>
          <c:tx>
            <c:strRef>
              <c:f>'KHXH&amp;QL'!$C$1</c:f>
              <c:strCache>
                <c:ptCount val="1"/>
                <c:pt idx="0">
                  <c:v>Uy tín của nhà tuyển dụng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'KHXH&amp;QL'!$A$2:$A$14</c:f>
              <c:strCache>
                <c:ptCount val="13"/>
                <c:pt idx="0">
                  <c:v>Kế toán và tài chính</c:v>
                </c:pt>
                <c:pt idx="1">
                  <c:v>Kinh doanh và quản lý</c:v>
                </c:pt>
                <c:pt idx="2">
                  <c:v>Truyền thông đa phương tiện</c:v>
                </c:pt>
                <c:pt idx="3">
                  <c:v>Nghiên cứu phát triển</c:v>
                </c:pt>
                <c:pt idx="4">
                  <c:v>Kinh tế &amp; Kinh tế lượng</c:v>
                </c:pt>
                <c:pt idx="5">
                  <c:v>Giáo dục học</c:v>
                </c:pt>
                <c:pt idx="6">
                  <c:v>Quản lý Khách sạn &amp; Giải trí</c:v>
                </c:pt>
                <c:pt idx="7">
                  <c:v>Luật</c:v>
                </c:pt>
                <c:pt idx="8">
                  <c:v>Marketing</c:v>
                </c:pt>
                <c:pt idx="9">
                  <c:v>Chính sách xã hội &amp; Quản lý</c:v>
                </c:pt>
                <c:pt idx="10">
                  <c:v>Xã hội học</c:v>
                </c:pt>
                <c:pt idx="11">
                  <c:v>Thể dục Thể thao </c:v>
                </c:pt>
                <c:pt idx="12">
                  <c:v>Thống kê &amp; NC Hành vi</c:v>
                </c:pt>
              </c:strCache>
            </c:strRef>
          </c:cat>
          <c:val>
            <c:numRef>
              <c:f>'KHXH&amp;QL'!$C$2:$C$14</c:f>
              <c:numCache>
                <c:formatCode>0.0%</c:formatCode>
                <c:ptCount val="13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  <c:pt idx="5">
                  <c:v>0.1</c:v>
                </c:pt>
                <c:pt idx="6">
                  <c:v>0.5</c:v>
                </c:pt>
                <c:pt idx="7">
                  <c:v>0.3</c:v>
                </c:pt>
                <c:pt idx="8">
                  <c:v>0.3</c:v>
                </c:pt>
                <c:pt idx="9">
                  <c:v>0.2</c:v>
                </c:pt>
                <c:pt idx="10">
                  <c:v>0.05</c:v>
                </c:pt>
                <c:pt idx="11">
                  <c:v>0.1</c:v>
                </c:pt>
                <c:pt idx="1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E-4D9B-BC82-547FA3CC98BA}"/>
            </c:ext>
          </c:extLst>
        </c:ser>
        <c:ser>
          <c:idx val="2"/>
          <c:order val="2"/>
          <c:tx>
            <c:strRef>
              <c:f>'KHXH&amp;QL'!$D$1</c:f>
              <c:strCache>
                <c:ptCount val="1"/>
                <c:pt idx="0">
                  <c:v>Trích dẫn trên mỗi bài báo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C00CC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'KHXH&amp;QL'!$A$2:$A$14</c:f>
              <c:strCache>
                <c:ptCount val="13"/>
                <c:pt idx="0">
                  <c:v>Kế toán và tài chính</c:v>
                </c:pt>
                <c:pt idx="1">
                  <c:v>Kinh doanh và quản lý</c:v>
                </c:pt>
                <c:pt idx="2">
                  <c:v>Truyền thông đa phương tiện</c:v>
                </c:pt>
                <c:pt idx="3">
                  <c:v>Nghiên cứu phát triển</c:v>
                </c:pt>
                <c:pt idx="4">
                  <c:v>Kinh tế &amp; Kinh tế lượng</c:v>
                </c:pt>
                <c:pt idx="5">
                  <c:v>Giáo dục học</c:v>
                </c:pt>
                <c:pt idx="6">
                  <c:v>Quản lý Khách sạn &amp; Giải trí</c:v>
                </c:pt>
                <c:pt idx="7">
                  <c:v>Luật</c:v>
                </c:pt>
                <c:pt idx="8">
                  <c:v>Marketing</c:v>
                </c:pt>
                <c:pt idx="9">
                  <c:v>Chính sách xã hội &amp; Quản lý</c:v>
                </c:pt>
                <c:pt idx="10">
                  <c:v>Xã hội học</c:v>
                </c:pt>
                <c:pt idx="11">
                  <c:v>Thể dục Thể thao </c:v>
                </c:pt>
                <c:pt idx="12">
                  <c:v>Thống kê &amp; NC Hành vi</c:v>
                </c:pt>
              </c:strCache>
            </c:strRef>
          </c:cat>
          <c:val>
            <c:numRef>
              <c:f>'KHXH&amp;QL'!$D$2:$D$14</c:f>
              <c:numCache>
                <c:formatCode>0.0%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0.15</c:v>
                </c:pt>
                <c:pt idx="4">
                  <c:v>0.2</c:v>
                </c:pt>
                <c:pt idx="5">
                  <c:v>0.2</c:v>
                </c:pt>
                <c:pt idx="6">
                  <c:v>0.05</c:v>
                </c:pt>
                <c:pt idx="7">
                  <c:v>0.05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0.15</c:v>
                </c:pt>
                <c:pt idx="1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DE-4D9B-BC82-547FA3CC98BA}"/>
            </c:ext>
          </c:extLst>
        </c:ser>
        <c:ser>
          <c:idx val="3"/>
          <c:order val="3"/>
          <c:tx>
            <c:strRef>
              <c:f>'KHXH&amp;QL'!$E$1</c:f>
              <c:strCache>
                <c:ptCount val="1"/>
                <c:pt idx="0">
                  <c:v>Chỉ số 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'KHXH&amp;QL'!$A$2:$A$14</c:f>
              <c:strCache>
                <c:ptCount val="13"/>
                <c:pt idx="0">
                  <c:v>Kế toán và tài chính</c:v>
                </c:pt>
                <c:pt idx="1">
                  <c:v>Kinh doanh và quản lý</c:v>
                </c:pt>
                <c:pt idx="2">
                  <c:v>Truyền thông đa phương tiện</c:v>
                </c:pt>
                <c:pt idx="3">
                  <c:v>Nghiên cứu phát triển</c:v>
                </c:pt>
                <c:pt idx="4">
                  <c:v>Kinh tế &amp; Kinh tế lượng</c:v>
                </c:pt>
                <c:pt idx="5">
                  <c:v>Giáo dục học</c:v>
                </c:pt>
                <c:pt idx="6">
                  <c:v>Quản lý Khách sạn &amp; Giải trí</c:v>
                </c:pt>
                <c:pt idx="7">
                  <c:v>Luật</c:v>
                </c:pt>
                <c:pt idx="8">
                  <c:v>Marketing</c:v>
                </c:pt>
                <c:pt idx="9">
                  <c:v>Chính sách xã hội &amp; Quản lý</c:v>
                </c:pt>
                <c:pt idx="10">
                  <c:v>Xã hội học</c:v>
                </c:pt>
                <c:pt idx="11">
                  <c:v>Thể dục Thể thao </c:v>
                </c:pt>
                <c:pt idx="12">
                  <c:v>Thống kê &amp; NC Hành vi</c:v>
                </c:pt>
              </c:strCache>
            </c:strRef>
          </c:cat>
          <c:val>
            <c:numRef>
              <c:f>'KHXH&amp;QL'!$E$2:$E$14</c:f>
              <c:numCache>
                <c:formatCode>0.0%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0.15</c:v>
                </c:pt>
                <c:pt idx="4">
                  <c:v>0.2</c:v>
                </c:pt>
                <c:pt idx="5">
                  <c:v>0.2</c:v>
                </c:pt>
                <c:pt idx="7">
                  <c:v>0.15</c:v>
                </c:pt>
                <c:pt idx="8">
                  <c:v>0.1</c:v>
                </c:pt>
                <c:pt idx="10">
                  <c:v>0.15</c:v>
                </c:pt>
                <c:pt idx="11">
                  <c:v>0.15</c:v>
                </c:pt>
                <c:pt idx="1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DE-4D9B-BC82-547FA3CC98BA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3267184"/>
        <c:axId val="873266104"/>
      </c:barChart>
      <c:catAx>
        <c:axId val="87326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73266104"/>
        <c:crosses val="autoZero"/>
        <c:auto val="1"/>
        <c:lblAlgn val="ctr"/>
        <c:lblOffset val="100"/>
        <c:noMultiLvlLbl val="0"/>
      </c:catAx>
      <c:valAx>
        <c:axId val="87326610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87326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Computer Science &amp; Information Systems (751-850)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'Computer (751-850)'!$C$2:$D$2</c:f>
              <c:strCache>
                <c:ptCount val="2"/>
                <c:pt idx="0">
                  <c:v>Asian Institute of Technology, Thailand</c:v>
                </c:pt>
                <c:pt idx="1">
                  <c:v>Thailand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(751-850)'!$E$1:$I$1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(751-850)'!$E$2:$I$2</c:f>
              <c:numCache>
                <c:formatCode>0.0</c:formatCode>
                <c:ptCount val="5"/>
                <c:pt idx="0">
                  <c:v>47.1</c:v>
                </c:pt>
                <c:pt idx="1">
                  <c:v>56.3</c:v>
                </c:pt>
                <c:pt idx="2">
                  <c:v>43.8</c:v>
                </c:pt>
                <c:pt idx="3">
                  <c:v>40.200000000000003</c:v>
                </c:pt>
                <c:pt idx="4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D-4F80-BF22-1038BE2AE0F2}"/>
            </c:ext>
          </c:extLst>
        </c:ser>
        <c:ser>
          <c:idx val="1"/>
          <c:order val="1"/>
          <c:tx>
            <c:strRef>
              <c:f>'Computer (751-850)'!$C$3:$D$3</c:f>
              <c:strCache>
                <c:ptCount val="2"/>
                <c:pt idx="0">
                  <c:v>Missouri University of Science and Technology</c:v>
                </c:pt>
                <c:pt idx="1">
                  <c:v>United States of America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(751-850)'!$E$1:$I$1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(751-850)'!$E$3:$I$3</c:f>
              <c:numCache>
                <c:formatCode>0.0</c:formatCode>
                <c:ptCount val="5"/>
                <c:pt idx="0">
                  <c:v>33.799999999999997</c:v>
                </c:pt>
                <c:pt idx="1">
                  <c:v>43.9</c:v>
                </c:pt>
                <c:pt idx="2">
                  <c:v>83.5</c:v>
                </c:pt>
                <c:pt idx="3">
                  <c:v>64</c:v>
                </c:pt>
                <c:pt idx="4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D-4F80-BF22-1038BE2AE0F2}"/>
            </c:ext>
          </c:extLst>
        </c:ser>
        <c:ser>
          <c:idx val="2"/>
          <c:order val="2"/>
          <c:tx>
            <c:strRef>
              <c:f>'Computer (751-850)'!$C$4:$D$4</c:f>
              <c:strCache>
                <c:ptCount val="2"/>
                <c:pt idx="0">
                  <c:v>Yeungnam University</c:v>
                </c:pt>
                <c:pt idx="1">
                  <c:v>Republic of Korea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(751-850)'!$E$1:$I$1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(751-850)'!$E$4:$I$4</c:f>
              <c:numCache>
                <c:formatCode>0.0</c:formatCode>
                <c:ptCount val="5"/>
                <c:pt idx="0">
                  <c:v>37.6</c:v>
                </c:pt>
                <c:pt idx="1">
                  <c:v>33.700000000000003</c:v>
                </c:pt>
                <c:pt idx="2">
                  <c:v>90</c:v>
                </c:pt>
                <c:pt idx="3">
                  <c:v>66.8</c:v>
                </c:pt>
                <c:pt idx="4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6D-4F80-BF22-1038BE2AE0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2100080"/>
        <c:axId val="822097560"/>
      </c:barChart>
      <c:catAx>
        <c:axId val="82210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22097560"/>
        <c:crosses val="autoZero"/>
        <c:auto val="1"/>
        <c:lblAlgn val="ctr"/>
        <c:lblOffset val="100"/>
        <c:noMultiLvlLbl val="0"/>
      </c:catAx>
      <c:valAx>
        <c:axId val="82209756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2210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20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Computer Science &amp; Information Systems (701-750)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'Computer (701-750)'!$C$2:$D$2</c:f>
              <c:strCache>
                <c:ptCount val="2"/>
                <c:pt idx="0">
                  <c:v>Academy of Sciences of the Czech Republic</c:v>
                </c:pt>
                <c:pt idx="1">
                  <c:v>Czechia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(701-750)'!$E$1:$I$1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(701-750)'!$E$2:$I$2</c:f>
              <c:numCache>
                <c:formatCode>0.0</c:formatCode>
                <c:ptCount val="5"/>
                <c:pt idx="0">
                  <c:v>38.299999999999997</c:v>
                </c:pt>
                <c:pt idx="1">
                  <c:v>49.5</c:v>
                </c:pt>
                <c:pt idx="2">
                  <c:v>68.8</c:v>
                </c:pt>
                <c:pt idx="3">
                  <c:v>51.4</c:v>
                </c:pt>
                <c:pt idx="4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5-4D07-AFBF-C4C8CF6AC205}"/>
            </c:ext>
          </c:extLst>
        </c:ser>
        <c:ser>
          <c:idx val="1"/>
          <c:order val="1"/>
          <c:tx>
            <c:strRef>
              <c:f>'Computer (701-750)'!$C$3:$D$3</c:f>
              <c:strCache>
                <c:ptCount val="2"/>
                <c:pt idx="0">
                  <c:v>Umea University</c:v>
                </c:pt>
                <c:pt idx="1">
                  <c:v>Sweden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(701-750)'!$E$1:$I$1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(701-750)'!$E$3:$I$3</c:f>
              <c:numCache>
                <c:formatCode>0.0</c:formatCode>
                <c:ptCount val="5"/>
                <c:pt idx="0">
                  <c:v>41.3</c:v>
                </c:pt>
                <c:pt idx="1">
                  <c:v>43.4</c:v>
                </c:pt>
                <c:pt idx="2">
                  <c:v>74.900000000000006</c:v>
                </c:pt>
                <c:pt idx="3">
                  <c:v>54.7</c:v>
                </c:pt>
                <c:pt idx="4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5-4D07-AFBF-C4C8CF6AC205}"/>
            </c:ext>
          </c:extLst>
        </c:ser>
        <c:ser>
          <c:idx val="2"/>
          <c:order val="2"/>
          <c:tx>
            <c:strRef>
              <c:f>'Computer (701-750)'!$C$4:$D$4</c:f>
              <c:strCache>
                <c:ptCount val="2"/>
                <c:pt idx="0">
                  <c:v>Yuan Ze University</c:v>
                </c:pt>
                <c:pt idx="1">
                  <c:v>Taiwan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(701-750)'!$E$1:$I$1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(701-750)'!$E$4:$I$4</c:f>
              <c:numCache>
                <c:formatCode>0.0</c:formatCode>
                <c:ptCount val="5"/>
                <c:pt idx="0">
                  <c:v>46.2</c:v>
                </c:pt>
                <c:pt idx="1">
                  <c:v>43.8</c:v>
                </c:pt>
                <c:pt idx="2">
                  <c:v>69.8</c:v>
                </c:pt>
                <c:pt idx="3">
                  <c:v>53.3</c:v>
                </c:pt>
                <c:pt idx="4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5-4D07-AFBF-C4C8CF6AC2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0818456"/>
        <c:axId val="970815576"/>
      </c:barChart>
      <c:catAx>
        <c:axId val="9708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970815576"/>
        <c:crosses val="autoZero"/>
        <c:auto val="1"/>
        <c:lblAlgn val="ctr"/>
        <c:lblOffset val="100"/>
        <c:noMultiLvlLbl val="0"/>
      </c:catAx>
      <c:valAx>
        <c:axId val="970815576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97081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Computer Science &amp; Information Systems (651-700)</a:t>
            </a:r>
          </a:p>
        </c:rich>
      </c:tx>
      <c:layout>
        <c:manualLayout>
          <c:xMode val="edge"/>
          <c:yMode val="edge"/>
          <c:x val="0.24301314332246882"/>
          <c:y val="4.041946597959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178528941984706E-2"/>
          <c:y val="0.18136988408487525"/>
          <c:w val="0.93574211671281615"/>
          <c:h val="0.61700222963002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'Computer (651-700) '!$C$2:$D$2</c:f>
              <c:strCache>
                <c:ptCount val="2"/>
                <c:pt idx="0">
                  <c:v>Al-Ahliyya Amman University</c:v>
                </c:pt>
                <c:pt idx="1">
                  <c:v>Jordan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(651-700) 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(651-700) '!$E$2:$I$2</c:f>
              <c:numCache>
                <c:formatCode>0.0</c:formatCode>
                <c:ptCount val="5"/>
                <c:pt idx="0">
                  <c:v>36.200000000000003</c:v>
                </c:pt>
                <c:pt idx="1">
                  <c:v>76.7</c:v>
                </c:pt>
                <c:pt idx="2">
                  <c:v>50</c:v>
                </c:pt>
                <c:pt idx="3">
                  <c:v>41.7</c:v>
                </c:pt>
                <c:pt idx="4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3-4200-8296-54A9117529F9}"/>
            </c:ext>
          </c:extLst>
        </c:ser>
        <c:ser>
          <c:idx val="1"/>
          <c:order val="1"/>
          <c:tx>
            <c:strRef>
              <c:f>'Computer (651-700) '!$C$3:$D$3</c:f>
              <c:strCache>
                <c:ptCount val="2"/>
                <c:pt idx="0">
                  <c:v>Technische Universität Braunschweig</c:v>
                </c:pt>
                <c:pt idx="1">
                  <c:v>Germany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(651-700) 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(651-700) '!$E$3:$I$3</c:f>
              <c:numCache>
                <c:formatCode>0.0</c:formatCode>
                <c:ptCount val="5"/>
                <c:pt idx="0">
                  <c:v>40</c:v>
                </c:pt>
                <c:pt idx="1">
                  <c:v>45</c:v>
                </c:pt>
                <c:pt idx="2">
                  <c:v>76.7</c:v>
                </c:pt>
                <c:pt idx="3">
                  <c:v>62.1</c:v>
                </c:pt>
                <c:pt idx="4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3-4200-8296-54A9117529F9}"/>
            </c:ext>
          </c:extLst>
        </c:ser>
        <c:ser>
          <c:idx val="2"/>
          <c:order val="2"/>
          <c:tx>
            <c:strRef>
              <c:f>'Computer (651-700) '!$C$4:$D$4</c:f>
              <c:strCache>
                <c:ptCount val="2"/>
                <c:pt idx="0">
                  <c:v>Zagazig University</c:v>
                </c:pt>
                <c:pt idx="1">
                  <c:v>Egypt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(651-700) 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(651-700) '!$E$4:$I$4</c:f>
              <c:numCache>
                <c:formatCode>0.0</c:formatCode>
                <c:ptCount val="5"/>
                <c:pt idx="0">
                  <c:v>32.200000000000003</c:v>
                </c:pt>
                <c:pt idx="1">
                  <c:v>42.6</c:v>
                </c:pt>
                <c:pt idx="2">
                  <c:v>94.5</c:v>
                </c:pt>
                <c:pt idx="3">
                  <c:v>71.2</c:v>
                </c:pt>
                <c:pt idx="4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3-4200-8296-54A9117529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0225592"/>
        <c:axId val="890225952"/>
      </c:barChart>
      <c:catAx>
        <c:axId val="89022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90225952"/>
        <c:crosses val="autoZero"/>
        <c:auto val="1"/>
        <c:lblAlgn val="ctr"/>
        <c:lblOffset val="100"/>
        <c:noMultiLvlLbl val="0"/>
      </c:catAx>
      <c:valAx>
        <c:axId val="89022595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89022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 sz="1400"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Computer Science &amp; Information Systems (601-650)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'Computer (601-650)'!$C$2:$D$2</c:f>
              <c:strCache>
                <c:ptCount val="2"/>
                <c:pt idx="0">
                  <c:v>Abu Dhabi University</c:v>
                </c:pt>
                <c:pt idx="1">
                  <c:v>United Arab Emirates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(601-650)'!$E$1:$I$1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(601-650)'!$E$2:$I$2</c:f>
              <c:numCache>
                <c:formatCode>0.0</c:formatCode>
                <c:ptCount val="5"/>
                <c:pt idx="0">
                  <c:v>44.1</c:v>
                </c:pt>
                <c:pt idx="1">
                  <c:v>63.1</c:v>
                </c:pt>
                <c:pt idx="2">
                  <c:v>57.5</c:v>
                </c:pt>
                <c:pt idx="3">
                  <c:v>46.4</c:v>
                </c:pt>
                <c:pt idx="4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0-4DD1-B3DF-64F81001B008}"/>
            </c:ext>
          </c:extLst>
        </c:ser>
        <c:ser>
          <c:idx val="1"/>
          <c:order val="1"/>
          <c:tx>
            <c:strRef>
              <c:f>'Computer (601-650)'!$C$3:$D$3</c:f>
              <c:strCache>
                <c:ptCount val="2"/>
                <c:pt idx="0">
                  <c:v>Ton Duc Thang University</c:v>
                </c:pt>
                <c:pt idx="1">
                  <c:v>Viet Nam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(601-650)'!$E$1:$I$1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(601-650)'!$E$3:$I$3</c:f>
              <c:numCache>
                <c:formatCode>0.0</c:formatCode>
                <c:ptCount val="5"/>
                <c:pt idx="0">
                  <c:v>31.1</c:v>
                </c:pt>
                <c:pt idx="1">
                  <c:v>43.8</c:v>
                </c:pt>
                <c:pt idx="2">
                  <c:v>93.3</c:v>
                </c:pt>
                <c:pt idx="3">
                  <c:v>74.099999999999994</c:v>
                </c:pt>
                <c:pt idx="4">
                  <c:v>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0-4DD1-B3DF-64F81001B008}"/>
            </c:ext>
          </c:extLst>
        </c:ser>
        <c:ser>
          <c:idx val="2"/>
          <c:order val="2"/>
          <c:tx>
            <c:strRef>
              <c:f>'Computer (601-650)'!$C$4:$D$4</c:f>
              <c:strCache>
                <c:ptCount val="2"/>
                <c:pt idx="0">
                  <c:v>Weizmann Institute of Science</c:v>
                </c:pt>
                <c:pt idx="1">
                  <c:v>Israel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'Computer (601-650)'!$E$1:$I$1</c:f>
              <c:strCache>
                <c:ptCount val="5"/>
                <c:pt idx="0">
                  <c:v>Academic (40%)</c:v>
                </c:pt>
                <c:pt idx="1">
                  <c:v>Employer(30%)</c:v>
                </c:pt>
                <c:pt idx="2">
                  <c:v>Citations(12,5%)</c:v>
                </c:pt>
                <c:pt idx="3">
                  <c:v>H(12,5%)</c:v>
                </c:pt>
                <c:pt idx="4">
                  <c:v>IRN (5%)</c:v>
                </c:pt>
              </c:strCache>
            </c:strRef>
          </c:cat>
          <c:val>
            <c:numRef>
              <c:f>'Computer (601-650)'!$E$4:$I$4</c:f>
              <c:numCache>
                <c:formatCode>0.0</c:formatCode>
                <c:ptCount val="5"/>
                <c:pt idx="0">
                  <c:v>42.7</c:v>
                </c:pt>
                <c:pt idx="1">
                  <c:v>43</c:v>
                </c:pt>
                <c:pt idx="2">
                  <c:v>82.9</c:v>
                </c:pt>
                <c:pt idx="3">
                  <c:v>64.599999999999994</c:v>
                </c:pt>
                <c:pt idx="4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0-4DD1-B3DF-64F81001B0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0416664"/>
        <c:axId val="976622592"/>
      </c:barChart>
      <c:catAx>
        <c:axId val="78041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976622592"/>
        <c:crosses val="autoZero"/>
        <c:auto val="1"/>
        <c:lblAlgn val="ctr"/>
        <c:lblOffset val="100"/>
        <c:noMultiLvlLbl val="0"/>
      </c:catAx>
      <c:valAx>
        <c:axId val="9766225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8041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2E17939-7A8E-4ACF-971B-3D8217D69381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8F18741-9146-44A5-9501-B11687B2A9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07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06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7BCC66FC-83DE-E12F-7FBB-73CE3AF0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733CA44C-0013-745E-DB67-50E3B276D9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1449896-43BD-06A5-FB15-D2254757B9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7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DDCBB37B-3A89-7969-6AC0-7D10904D6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B277AD49-7047-2ACE-7866-DE95924833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1B300E6-4F97-21C5-D19D-3B6167C5AA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305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0221A8F3-53CF-72FA-BF5F-F6079EEA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9FA5BC9E-67DB-7045-B1F5-71ACF56D16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8EBA3A8D-1B48-FC03-EC94-0663E244AF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1142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677F2BD2-8F04-8CA3-F0F1-47049F89F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999EB783-BDBC-2F91-6BE8-17C6ACCFE7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7A92B14F-6829-8BBD-99D8-CA4F53B2C5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298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5570BEB4-85ED-E9CA-06DB-64C44DAA9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164DD32A-D5FD-2B12-0EB7-A9F965F93A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8E84497B-1E45-8EEA-665D-19DE5F107E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294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315B67A4-2457-170A-C474-465E2931E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8351BA5B-BD67-CD60-E0C5-A66F74CFAD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31FB963D-6F10-A214-DB9E-961F2CEF02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790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2F97C4D6-1F30-AEF7-E753-92EA56B79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83AD8A38-980E-EFFD-070E-E58D3286C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27CC6E62-2672-9092-71B5-5BC73584AD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981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52CFFC67-133B-E2D3-1770-AA0FE78AA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D7FAA975-3754-96CF-E8E3-29D3E38060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1CCE0F0C-1D4C-6649-74AB-61F9429BC7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4789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BD25BB8C-DE87-D51B-B284-FE74AE2B7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CB74A608-970C-625D-AB72-1D38255C5B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27579B4C-A24B-5028-6602-BD7895F68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472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C039B309-5AB6-95CE-CCF3-979889D7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CDC0C77-DA68-5432-4166-1D6A493551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D0FC5A7B-CA58-7D86-562D-B37BF2523C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2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7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00A8D7C6-5B04-C998-8A2F-2EB62467C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E1474A5B-5342-8FED-267C-85670C787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729E370-0642-56CE-588A-12D0A21E50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795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F046828-9385-1EBE-9C71-3F37E7E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5D4DF998-F340-A5DA-602B-00230EB44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9D97CB8-4EC6-9885-F6DA-0C769172EE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466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7D5509D9-D2F2-8BD6-819A-C60E7DCC3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416CCB38-86BC-8832-085F-0B166C761C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941937E4-6D2D-3467-369D-70A44146DC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874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C2660735-CDEB-BDF3-3DF8-B518EC77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FAC8FC09-5784-9586-D58E-0D80FE83F0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6ECB16ED-F641-FA54-8EBA-0AB6962A1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539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5530D3BC-F73D-48E6-B1E7-2A6F52FD9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7D592D2B-45D5-2743-8FE2-E2A83D82D8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4E1EC685-7505-AE0F-BF83-A0A7FEDE7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2560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9313DE7E-7CAE-E036-FE9F-1740E477B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32C6556-3C45-CC6D-249E-C12300345C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736D4094-97B8-88D1-F9ED-A18B7EA9E3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420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4BCA11A4-479F-4C88-8106-0E2DA369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2C4832C3-F896-0934-7036-E025741FC2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9B981BE2-2823-6308-B720-6FC69AF484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305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46A8DFD-AEA9-3123-2563-F233F640D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2AD8E76-37CE-7336-A477-F441491D9D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DB3998C-E226-9119-5231-02B49F9141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223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E2BB5B83-197D-38BB-EC22-E4D4482C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5D70DCDA-B5C0-1D3D-B5D7-ED4F04C70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547B833E-068A-394A-C223-4B8CFF90EA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896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B57A85C6-2E91-77E1-467D-D43CB280D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823CE543-B593-361B-6A2C-C36ACF2C2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AADAD7FE-5D50-F894-36A4-4757BC282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87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CE8F750E-C092-DC68-C96A-5922887EB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D3305AFB-FE61-90DB-5827-9C7DEC6FB5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26006623-157A-A3AB-0C36-3A41D07AA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512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094DE4A-FE12-706B-FB7F-AF8F67BE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BBCCD674-6F0E-706D-2051-0DBBC68A56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1C39D14F-DC4E-4306-ECE0-0BF045D60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145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F4287D06-DD30-83CB-5B92-0852A6FEE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0F354823-BAFE-0DFE-709B-585F4EECC0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D245D0AC-9442-1DA5-C249-4DDB39BA8A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3074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B43C41C-F773-5EDC-D714-839BA8CA0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27DD35AD-5A4E-C4A4-E524-B744F733DB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A7AE6F0E-2CB9-A950-E02A-792B94927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8242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6B702B1E-7EE6-6675-E4B1-3527DB246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184C3FA6-6F3B-6E82-5FA2-861C75AD2D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D713409-7078-E42D-6735-C08F1F317B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531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A3A60E8-D39E-7EA4-1D1B-51ABF2B25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75C8E3ED-68F7-07FC-60FE-E3D1AAF4C9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0B90E0AF-4DA5-4C4D-DADB-3A42A67BF2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544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9015D831-AD19-0586-02D7-506BA41A3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9101821F-E965-03D4-1CE6-621B00251B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7CE0FF38-8CBF-5702-30F3-8911F3690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713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5F748288-1ED5-0CFE-91B3-76534F53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29199898-B03B-E20D-061E-56587DF90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8B53E178-CD23-CE95-5227-C099754DE0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27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8075-49ED-D900-14A2-B00132151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4F1E69-1D69-41EE-06AD-32C8322A8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97619-16A5-0C0A-A36A-3E85F818B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0102C-A014-5D73-C5C3-CCC1300EF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39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028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14AB7-0874-F03F-3BE1-E1E3365A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92DBF-9E95-6F68-5B74-EE72BF8C8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DF39DD-99E2-A9E8-BF13-2CAC0195D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7D217-2A22-8641-6FA2-88A22A787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40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041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69FA80FD-69D9-0091-A82A-AA021C723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00C7F1E0-936A-E1C6-AF6F-381D2DD16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598DC91-0558-75A9-9ECE-CC50A6A025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3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A51FCB6F-3252-7A96-1BD8-B6EE4C28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EEA1442F-9B74-BB13-087E-6B303DEB0F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7027C60-5025-F22E-C15F-66B37ED2B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3351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55F138A-EBA0-B82B-6229-167191DD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B17C99E-B67D-506F-0965-0677460332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98CE908-3827-DFBD-37A3-B6D7BBA4C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49223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7CF4687-1603-4CF6-4E33-322FB1FB6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CD4B2A3-6322-4D13-E6EF-A36038D69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ED5775D2-F782-2EAE-4473-B1ADB8A909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024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37C2DD95-2386-FD40-BD1F-83C54287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896FF7F3-C46D-6B37-0983-26F02D1D0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2C1F9692-632E-B70C-1F52-A988FAC825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8527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3CBF3113-153E-03FE-228A-722BD5954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EC34C2CD-9EC9-0EE7-A67B-A32AB4B4E9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42DA05F8-92E9-A60D-DA26-60DF5C67CD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3795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8E24A530-A6E1-8FFE-53CF-CF87CA467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CE8B80DA-4F89-E688-2D6C-6A752E0BD0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CCCB1018-BF3B-0F17-0E0D-6C4F37D07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4688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5A68ED13-7B7A-B4D5-5424-4EB7CEC9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DE4E62AB-BB2F-5E01-7665-ACE8EBFFE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234A5F70-C9AA-A769-E4B4-AA8F6E4A04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65459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D85E9A9C-0CA5-46C2-8F4A-3B5F77328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F4405319-00E2-14C7-F1B9-1C6BF13F2F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178C2188-77A6-BBB7-1DBE-20F930BC7C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4211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6FC84EE6-A715-4095-6C2B-534DEBC6E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00FE2289-55C2-BDF6-4BB9-2945926160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F916369E-85AC-36AD-5EF3-02B7CB24A9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4655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44DDB7CE-ACBD-3E8A-08D8-30175A8D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9F802670-09E6-8B6B-F724-5CB8BFB8CF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6667B223-0F72-1CB2-A0A8-7B556EE976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8431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53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87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06E95374-9BAA-331D-96BB-BA3F7CDE8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2D2E1909-6EDC-2EFE-198D-C78CD63A4C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F69AE6F3-D044-0CCB-F9DC-DBECE4D260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36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3312E0E-3F8D-AFB6-245C-05B322356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E2E07454-76F3-2494-4530-E9E26EDFFB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D9A9AF92-32B9-0617-F29D-71C104B188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508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B865A373-828D-BA2A-DA95-F33995F1D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492DCBA5-E5C4-8C32-DF23-E8F7025491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DA19C696-4B17-69FC-3519-DD022E8FC8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49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3C775C1-C39C-6D8E-A63D-F6A147876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C30D43D4-835A-FDDF-A989-36697E13F8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69DA8532-C029-E418-BD95-08FFBBDAF8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461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11C66050-C9DD-8F6C-B834-8DD61FAC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A1F55D80-BB78-FA0C-A81B-7BC68AE20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456DC26C-4597-29DB-73BC-F0E426C014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94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5F7F-1D22-4B65-90A2-C1D1A469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211EF-E638-4EAA-9AB2-70E08BD3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B31899D-0CF7-AE9E-A817-4335F11211D4}"/>
              </a:ext>
            </a:extLst>
          </p:cNvPr>
          <p:cNvSpPr txBox="1">
            <a:spLocks/>
          </p:cNvSpPr>
          <p:nvPr userDrawn="1"/>
        </p:nvSpPr>
        <p:spPr>
          <a:xfrm>
            <a:off x="0" y="6429029"/>
            <a:ext cx="12192000" cy="427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vi-VN" sz="1800" b="0" dirty="0">
              <a:solidFill>
                <a:schemeClr val="bg1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A1F724-2CA3-2D08-E125-10030BC1175F}"/>
              </a:ext>
            </a:extLst>
          </p:cNvPr>
          <p:cNvCxnSpPr/>
          <p:nvPr userDrawn="1"/>
        </p:nvCxnSpPr>
        <p:spPr>
          <a:xfrm>
            <a:off x="0" y="642902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786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9BD8-9467-4C82-B599-3F170F30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255"/>
            <a:ext cx="10515600" cy="798785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2B6F-2177-449F-BF16-D3C0A24B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2"/>
            <a:ext cx="10515600" cy="4705516"/>
          </a:xfrm>
        </p:spPr>
        <p:txBody>
          <a:bodyPr>
            <a:normAutofit/>
          </a:bodyPr>
          <a:lstStyle>
            <a:lvl1pPr marL="2286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8FB85-9F8B-48E8-A683-9AD2790A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FD09-F671-4FCF-9634-052F9C05FE7F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1186-9886-4F32-8A6F-CDFA2B91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03B5-5EBD-4E8B-987C-7751D1C6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707486-5B84-48DC-82B0-7E009644AB92}"/>
              </a:ext>
            </a:extLst>
          </p:cNvPr>
          <p:cNvCxnSpPr/>
          <p:nvPr userDrawn="1"/>
        </p:nvCxnSpPr>
        <p:spPr>
          <a:xfrm>
            <a:off x="1608079" y="1240225"/>
            <a:ext cx="893116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0692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algn="ctr"/>
            <a:r>
              <a:rPr lang="en-US" sz="2667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667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42799442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84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B7BB-5479-4587-A867-2D46DE2A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55F1-E58A-4FF5-B4C6-5F68C807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C010-F07C-434F-B059-3A54ACD9D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FD09-F671-4FCF-9634-052F9C05FE7F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CE13-F443-493A-85F8-847147639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62CFF-552F-4D74-97ED-5F2ED1CEA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5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87" r:id="rId4"/>
    <p:sldLayoutId id="2147483688" r:id="rId5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2" name="组合 13"/>
          <p:cNvGrpSpPr/>
          <p:nvPr userDrawn="1"/>
        </p:nvGrpSpPr>
        <p:grpSpPr>
          <a:xfrm>
            <a:off x="0" y="6783917"/>
            <a:ext cx="12192000" cy="74083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88545" y="6250583"/>
            <a:ext cx="1666868" cy="406032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4054027" y="6500748"/>
            <a:ext cx="36274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1200" b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en-GB" altLang="zh-CN" sz="12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685" y="6482929"/>
            <a:ext cx="3541183" cy="161289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3151" y="236293"/>
            <a:ext cx="4360333" cy="121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85883"/>
      </p:ext>
    </p:extLst>
  </p:cSld>
  <p:clrMap bg1="lt1" tx1="dk1" bg2="lt2" tx2="dk2" accent1="accent1" accent2="accent2" accent3="accent3" accent4="accent4" accent5="accent5" accent6="accent6" hlink="hlink" folHlink="folHlink"/>
  <p:transition spd="med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667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15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2EDFE4-E763-A0EB-AAB5-DCB304D502B2}"/>
              </a:ext>
            </a:extLst>
          </p:cNvPr>
          <p:cNvSpPr txBox="1"/>
          <p:nvPr/>
        </p:nvSpPr>
        <p:spPr>
          <a:xfrm>
            <a:off x="54590" y="2228160"/>
            <a:ext cx="1213740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CHƯƠNG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TRÌNH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ĐÀO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TẠO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DỰA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TRÊN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pPr algn="ctr">
              <a:spcBef>
                <a:spcPts val="1800"/>
              </a:spcBef>
            </a:pP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4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QS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1F6730-C734-6F44-52BA-281C048271AA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err="1">
                <a:latin typeface="Bahnschrift SemiBold Condensed" panose="020B0502040204020203" pitchFamily="34" charset="0"/>
              </a:rPr>
              <a:t>Nghệ</a:t>
            </a:r>
            <a:r>
              <a:rPr lang="en-US" sz="2000" dirty="0">
                <a:latin typeface="Bahnschrift SemiBold Condensed" panose="020B0502040204020203" pitchFamily="34" charset="0"/>
              </a:rPr>
              <a:t> An</a:t>
            </a:r>
            <a:r>
              <a:rPr lang="vi-VN" sz="2000" dirty="0">
                <a:latin typeface="Bahnschrift SemiBold Condensed" panose="020B0502040204020203" pitchFamily="34" charset="0"/>
              </a:rPr>
              <a:t>, </a:t>
            </a:r>
            <a:r>
              <a:rPr lang="en-US" sz="2000" dirty="0" err="1">
                <a:latin typeface="Bahnschrift SemiBold Condensed" panose="020B0502040204020203" pitchFamily="34" charset="0"/>
              </a:rPr>
              <a:t>ngày</a:t>
            </a:r>
            <a:r>
              <a:rPr lang="en-US" sz="2000" dirty="0">
                <a:latin typeface="Bahnschrift SemiBold Condensed" panose="020B0502040204020203" pitchFamily="34" charset="0"/>
              </a:rPr>
              <a:t> 13 </a:t>
            </a:r>
            <a:r>
              <a:rPr lang="vi-VN" sz="2000" dirty="0">
                <a:latin typeface="Bahnschrift SemiBold Condensed" panose="020B0502040204020203" pitchFamily="34" charset="0"/>
              </a:rPr>
              <a:t>tháng </a:t>
            </a:r>
            <a:r>
              <a:rPr lang="en-US" sz="2000" dirty="0">
                <a:latin typeface="Bahnschrift SemiBold Condensed" panose="020B0502040204020203" pitchFamily="34" charset="0"/>
              </a:rPr>
              <a:t>3</a:t>
            </a:r>
            <a:r>
              <a:rPr lang="vi-VN" sz="2000" dirty="0">
                <a:latin typeface="Bahnschrift SemiBold Condensed" panose="020B0502040204020203" pitchFamily="34" charset="0"/>
              </a:rPr>
              <a:t> năm 202</a:t>
            </a:r>
            <a:r>
              <a:rPr lang="en-GB" sz="2000" dirty="0">
                <a:latin typeface="Bahnschrift SemiBold Condensed" panose="020B0502040204020203" pitchFamily="34" charset="0"/>
              </a:rPr>
              <a:t>5</a:t>
            </a:r>
            <a:endParaRPr lang="vi-VN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51FB-4593-CEC7-EB15-DAB4A378DEED}"/>
              </a:ext>
            </a:extLst>
          </p:cNvPr>
          <p:cNvSpPr txBox="1">
            <a:spLocks/>
          </p:cNvSpPr>
          <p:nvPr/>
        </p:nvSpPr>
        <p:spPr>
          <a:xfrm>
            <a:off x="194480" y="4027321"/>
            <a:ext cx="11857629" cy="1747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Bahnschrift SemiBold Condensed" panose="020B0502040204020203" pitchFamily="34" charset="0"/>
              </a:rPr>
              <a:t>TRUNG </a:t>
            </a:r>
            <a:r>
              <a:rPr lang="en-US" sz="2800" dirty="0" err="1">
                <a:latin typeface="Bahnschrift SemiBold Condensed" panose="020B0502040204020203" pitchFamily="34" charset="0"/>
              </a:rPr>
              <a:t>TÂM</a:t>
            </a:r>
            <a:r>
              <a:rPr lang="en-US" sz="2800" dirty="0"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latin typeface="Bahnschrift SemiBold Condensed" panose="020B0502040204020203" pitchFamily="34" charset="0"/>
              </a:rPr>
              <a:t>ĐẢM</a:t>
            </a:r>
            <a:r>
              <a:rPr lang="en-US" sz="2800" dirty="0"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latin typeface="Bahnschrift SemiBold Condensed" panose="020B0502040204020203" pitchFamily="34" charset="0"/>
              </a:rPr>
              <a:t>BẢO</a:t>
            </a:r>
            <a:r>
              <a:rPr lang="en-US" sz="2800" dirty="0"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latin typeface="Bahnschrift SemiBold Condensed" panose="020B0502040204020203" pitchFamily="34" charset="0"/>
              </a:rPr>
              <a:t>CHẤT</a:t>
            </a:r>
            <a:r>
              <a:rPr lang="en-US" sz="2800" dirty="0"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latin typeface="Bahnschrift SemiBold Condensed" panose="020B0502040204020203" pitchFamily="34" charset="0"/>
              </a:rPr>
              <a:t>LƯỢNG</a:t>
            </a:r>
            <a:endParaRPr lang="vi-VN" sz="2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8D12B9-2F31-ECEC-5CA8-8EB1A3C561D5}"/>
              </a:ext>
            </a:extLst>
          </p:cNvPr>
          <p:cNvGrpSpPr/>
          <p:nvPr/>
        </p:nvGrpSpPr>
        <p:grpSpPr>
          <a:xfrm>
            <a:off x="0" y="-343668"/>
            <a:ext cx="12312123" cy="1485875"/>
            <a:chOff x="0" y="-343668"/>
            <a:chExt cx="12312123" cy="14858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D5E73F-39D7-ADBE-8FE1-62733A703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07"/>
            <a:stretch/>
          </p:blipFill>
          <p:spPr>
            <a:xfrm>
              <a:off x="0" y="-343668"/>
              <a:ext cx="12192000" cy="1485875"/>
            </a:xfrm>
            <a:prstGeom prst="rect">
              <a:avLst/>
            </a:prstGeom>
          </p:spPr>
        </p:pic>
        <p:pic>
          <p:nvPicPr>
            <p:cNvPr id="7" name="Picture 9" descr="http://aun-qa.org/views/front/images/AUN-QA-LOGO-2019.png">
              <a:extLst>
                <a:ext uri="{FF2B5EF4-FFF2-40B4-BE49-F238E27FC236}">
                  <a16:creationId xmlns:a16="http://schemas.microsoft.com/office/drawing/2014/main" id="{597FB810-0A92-1D21-28E1-8A33F55FD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720" y="126201"/>
              <a:ext cx="1894481" cy="71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F64B4034-EB42-340A-E93F-0AD62CCE2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6" t="21691" r="23271" b="19899"/>
            <a:stretch/>
          </p:blipFill>
          <p:spPr>
            <a:xfrm>
              <a:off x="7335096" y="130126"/>
              <a:ext cx="1577189" cy="77097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545081-88C4-C959-CF3D-A52765224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2706" y="46105"/>
              <a:ext cx="1498673" cy="9828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61DCFE-9E18-BAF1-3B50-4EEF10B8A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6421" y="62505"/>
              <a:ext cx="2155702" cy="85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1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E2D2B80-F024-708A-8C9E-BF509D4B4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0B8B-D53B-3BDC-C351-83684611BBC3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939578-4C3B-3FB1-E255-F13B0384E0A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3DC3589-65C7-F06C-95C0-E4290857CD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0B7CC600-6346-E6AD-89B0-359962121DCD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95E4A6-0142-8F12-2AF4-22E4028E5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46650"/>
              </p:ext>
            </p:extLst>
          </p:nvPr>
        </p:nvGraphicFramePr>
        <p:xfrm>
          <a:off x="69850" y="689924"/>
          <a:ext cx="12052877" cy="569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94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7BE1C152-9A7E-A417-8FA4-61988059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A853-7ABF-BC97-DF7D-1516F7A81DE5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7E633-F873-8FAE-195C-1ABE67EBCD32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F5850D6-EBD9-264B-F0FA-900AD7D789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AD1DABE2-C091-893D-AA7C-A683F5DAF0CF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A6B70B-CBFA-42DF-868D-D634D6BBFD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526671"/>
              </p:ext>
            </p:extLst>
          </p:nvPr>
        </p:nvGraphicFramePr>
        <p:xfrm>
          <a:off x="131618" y="796636"/>
          <a:ext cx="1195647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90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6C67AD2D-97B7-549A-D110-57BC2D07F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B61A-349E-4E7A-C20E-05D20C41AA9E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A416CE-BBA8-3E26-FB52-5C9656434D93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CD7794D-5722-2873-7BCE-00499A7FED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9014143-409F-0CF9-D202-32B5BCD5D3F4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8DDB2C-86C8-DFF9-76FB-551EAA6DB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288373"/>
              </p:ext>
            </p:extLst>
          </p:nvPr>
        </p:nvGraphicFramePr>
        <p:xfrm>
          <a:off x="69851" y="689924"/>
          <a:ext cx="12017374" cy="559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55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2F65FEE3-6D8A-60A0-C0CC-BC02A4D3A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A84AC-CE3C-3029-83E1-7A2EBD54E47C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4F4E31-3650-5C88-AB84-A5C4CB3BC765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KHMT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CNTT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 (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CÓ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850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EE976AF-339F-89F0-C17A-24DAFB6DBC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00846AD8-1CB0-B0BE-E9B4-B155F43834DD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BEAE4A-DA56-F9FC-9A8D-DB74810D7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731147"/>
              </p:ext>
            </p:extLst>
          </p:nvPr>
        </p:nvGraphicFramePr>
        <p:xfrm>
          <a:off x="69850" y="767817"/>
          <a:ext cx="12033735" cy="560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79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1510425A-5E32-8B31-7431-0F9023F3B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DC3A-7F42-FB2E-23C5-C70396E75299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FE3A6-99FE-6F73-C712-0DD211B8C952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KHMT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CNTT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 (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CÓ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850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DA84972-8169-852A-DC8D-EA9CA6A2EE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6A429C46-0F30-DCC3-0A09-C87A70BFBBDE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132447E-FECE-D52A-DE11-6FB38AF91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332767"/>
              </p:ext>
            </p:extLst>
          </p:nvPr>
        </p:nvGraphicFramePr>
        <p:xfrm>
          <a:off x="153563" y="739896"/>
          <a:ext cx="11963982" cy="567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65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51C2A541-BC28-ADDD-DD4A-385DA34F6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5FBB-0BC2-855E-42AE-5067ED728F7A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6014F1-A410-6275-C562-66E34CC617EF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KHMT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CNTT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 (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CÓ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850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2E8F3BA-99F4-B980-1002-10E13C94BF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2EA70A0B-3E62-C0AF-D9CE-39CEDC5295C3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8998BE-87D8-36DB-0CF9-D4318DFD8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381631"/>
              </p:ext>
            </p:extLst>
          </p:nvPr>
        </p:nvGraphicFramePr>
        <p:xfrm>
          <a:off x="69850" y="739895"/>
          <a:ext cx="12040715" cy="563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19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E1CDAEDF-7CA3-C045-B1AF-747A0827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AF8B-5035-E45D-B7B6-3A8E0086C3FB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6985A9-983D-5CB1-CFC1-435E5B3E074B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KHMT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CNTT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 (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CÓ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850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F8DAE79-DC6F-8B4D-8E3F-508E19A442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6FAEA4-C78D-A513-2ECD-5DE5CFA5742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314342-5B1E-2C4A-34DF-89B87DC44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13849"/>
              </p:ext>
            </p:extLst>
          </p:nvPr>
        </p:nvGraphicFramePr>
        <p:xfrm>
          <a:off x="153563" y="837619"/>
          <a:ext cx="11705715" cy="531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32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2A27B2D5-B7CB-5106-B099-678AB899F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E37F-E2DD-BDB8-4524-DA1B766F8567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6D5FD2-EF67-0C2F-E232-C5F141773BD4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KHMT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CNTT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 (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CÓ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850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28BC0B8-9135-DFF8-DE3E-FE445D8E8F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2320912-3F7B-B61B-F303-054B301090F0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0C47F5-00E6-0FE2-12D2-003245A5F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2537"/>
              </p:ext>
            </p:extLst>
          </p:nvPr>
        </p:nvGraphicFramePr>
        <p:xfrm>
          <a:off x="69850" y="753856"/>
          <a:ext cx="12026756" cy="561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52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57015E90-7644-6771-05A0-35DB707CB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A3F0-261A-5D07-598F-9A6031BD5111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EE2C38-DD33-8233-672F-F234C602F3B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KHMT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CNTT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 (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CÓ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850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E4A4087-24F1-FF14-8C6C-16176F5160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C1F62DC7-DB7E-EFA8-1E66-A43FA344555B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4FD9E8-4872-C5C0-612F-EDCBD05F1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57311"/>
              </p:ext>
            </p:extLst>
          </p:nvPr>
        </p:nvGraphicFramePr>
        <p:xfrm>
          <a:off x="69850" y="760837"/>
          <a:ext cx="11977894" cy="555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4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1D7F5950-78F2-2120-D179-33357DBF3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52A5-651E-A859-F365-69BDA365A215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E011A4-5D6A-EFA1-2CEC-B6C98A710925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KHMT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CNTT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 (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CÓ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850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DAC941-B148-B19C-F41F-6DD61BCCA0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7D059EB-50F3-C0FF-D1D2-F79F1A9532E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5A8FEC-BB57-B675-887E-EE35737199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571628"/>
              </p:ext>
            </p:extLst>
          </p:nvPr>
        </p:nvGraphicFramePr>
        <p:xfrm>
          <a:off x="237326" y="816678"/>
          <a:ext cx="11726656" cy="547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02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-49095" y="-19456"/>
            <a:ext cx="12241095" cy="82296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defTabSz="1219170"/>
            <a:r>
              <a:rPr lang="en-US" sz="4400" dirty="0">
                <a:latin typeface="Bahnschrift Condensed" panose="020B0502040204020203" pitchFamily="34" charset="0"/>
              </a:rPr>
              <a:t> NỘI DUNG</a:t>
            </a:r>
            <a:endParaRPr lang="vi-VN" sz="44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4" y="-21600"/>
            <a:ext cx="822959" cy="8229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11462" y="1180007"/>
            <a:ext cx="10955082" cy="862922"/>
            <a:chOff x="1618873" y="1269279"/>
            <a:chExt cx="9586286" cy="607786"/>
          </a:xfrm>
        </p:grpSpPr>
        <p:sp>
          <p:nvSpPr>
            <p:cNvPr id="14" name="Rounded Rectangle 13"/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1.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KIỂM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ĐỊNH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CHẤT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LƯỢNG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CTĐT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VÀ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CSGD</a:t>
              </a:r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4E5C3-0A70-DFC4-DA94-5E48332415F3}"/>
              </a:ext>
            </a:extLst>
          </p:cNvPr>
          <p:cNvGrpSpPr/>
          <p:nvPr/>
        </p:nvGrpSpPr>
        <p:grpSpPr>
          <a:xfrm>
            <a:off x="694941" y="3692276"/>
            <a:ext cx="10972800" cy="934013"/>
            <a:chOff x="1618873" y="1269279"/>
            <a:chExt cx="9586286" cy="607786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664FB150-7D63-C2A2-002A-0000CD45394F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7CDD46D6-B36E-0850-1F95-A49A3C26EB56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3.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XẾP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HẠNG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TRƯỜNG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ĐẠI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HỌC THEO QS ASIA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DC745-9D24-7D0F-E173-E17313CA5AC3}"/>
              </a:ext>
            </a:extLst>
          </p:cNvPr>
          <p:cNvGrpSpPr/>
          <p:nvPr/>
        </p:nvGrpSpPr>
        <p:grpSpPr>
          <a:xfrm>
            <a:off x="676026" y="2353117"/>
            <a:ext cx="10972800" cy="934013"/>
            <a:chOff x="1618873" y="1269279"/>
            <a:chExt cx="9586286" cy="607786"/>
          </a:xfrm>
        </p:grpSpPr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ED09E3AE-3532-1C08-DB02-05522E681621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891CCEF-FD4F-ED5F-541F-BE60BEF57D6F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2. CÔNG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TÁC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ĐÁNH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GIÁ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KẾT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QUẢ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HỌC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TẬP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THEO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CHUẨN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ĐẦU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RA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79B4D9-0652-BA65-5252-F6AC1B4A1F7E}"/>
              </a:ext>
            </a:extLst>
          </p:cNvPr>
          <p:cNvGrpSpPr/>
          <p:nvPr/>
        </p:nvGrpSpPr>
        <p:grpSpPr>
          <a:xfrm>
            <a:off x="693744" y="5014097"/>
            <a:ext cx="10972800" cy="934013"/>
            <a:chOff x="1618873" y="1269279"/>
            <a:chExt cx="9586286" cy="607786"/>
          </a:xfrm>
        </p:grpSpPr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97F5E14F-8A7A-5978-E21B-789483E7AA50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4D515A3A-097A-43C5-86BB-ACDE0046928D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4.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MỤC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TIÊU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KẾ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HOẠCH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NĂM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7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364A34D2-5119-CA23-5246-CA6FF2371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2F13-E320-248E-E015-2029EC6C7E17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95BB5C-5DB2-0AE7-EDE9-3258FC30A661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TOÁN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TÀI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CHÍNH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AC0389C-8347-3134-D0DB-63A614DAC7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C766B5E-AEC7-3017-139F-BC2B22F878AD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CC0475-F980-D5FD-8171-C94AD27AF3F0}"/>
              </a:ext>
            </a:extLst>
          </p:cNvPr>
          <p:cNvGraphicFramePr>
            <a:graphicFrameLocks/>
          </p:cNvGraphicFramePr>
          <p:nvPr/>
        </p:nvGraphicFramePr>
        <p:xfrm>
          <a:off x="69850" y="746876"/>
          <a:ext cx="12040715" cy="551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58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3A70FE31-436F-5B6B-2B4B-C8F94B79E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F82-681F-D540-2419-F75F92198825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93BCAB-DA55-02AF-3193-E51FD353E051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CỦA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VIỆT NAM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C14D389-8668-58AB-3E58-42784DA4F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0A24DAF-E339-AAAE-EF9E-425B8048D74D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42318A-8F2B-72FA-6656-F24F517BF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902841"/>
              </p:ext>
            </p:extLst>
          </p:nvPr>
        </p:nvGraphicFramePr>
        <p:xfrm>
          <a:off x="69850" y="711271"/>
          <a:ext cx="11958499" cy="55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92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E315874B-EB17-6989-7900-C3192649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3228-87A2-DE94-B7DB-9D762069C3CC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277AD0-8EAF-B54F-8BE3-B8A8D126B15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CỦA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VIỆT NAM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A802095-C94E-B03E-E4AF-D744B53731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AA69236-7837-7284-5FFD-148D3D363954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0E91C3-A1CE-E9A7-F0BE-6873FDBF0CE7}"/>
              </a:ext>
            </a:extLst>
          </p:cNvPr>
          <p:cNvGraphicFramePr>
            <a:graphicFrameLocks/>
          </p:cNvGraphicFramePr>
          <p:nvPr/>
        </p:nvGraphicFramePr>
        <p:xfrm>
          <a:off x="69850" y="689924"/>
          <a:ext cx="12045950" cy="568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73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13669D65-CAC1-A350-5E2B-90AEBE102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7B61-1EFD-A15D-D29B-B83E0B851D6A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DBE3E0-02F7-6DCC-F4FC-B19420818876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NGÀNH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CỦA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VIỆT NAM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DF0B46F-CE7E-A1D1-6433-2DECC0C00D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2E1385CF-5D0E-7FFB-C8B3-1A6249E9639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8DA779-7467-6A59-7922-F8409CE48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0139"/>
              </p:ext>
            </p:extLst>
          </p:nvPr>
        </p:nvGraphicFramePr>
        <p:xfrm>
          <a:off x="1" y="689924"/>
          <a:ext cx="12095018" cy="554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71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FF260E10-AA8A-556A-5BAA-CF017DE0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BFF972-1D25-FB38-9686-1E1B4A60D469}"/>
              </a:ext>
            </a:extLst>
          </p:cNvPr>
          <p:cNvSpPr txBox="1">
            <a:spLocks/>
          </p:cNvSpPr>
          <p:nvPr/>
        </p:nvSpPr>
        <p:spPr>
          <a:xfrm>
            <a:off x="-29328" y="10649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PHẢI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HIỆN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KIỂM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ĐỊNH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CSGD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74B2ED-F62A-B0B8-15A8-B7BCAD4232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3DA663-5898-98CA-CDDF-467D35101052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571C2C-F208-A33D-8908-184F88E741C6}"/>
              </a:ext>
            </a:extLst>
          </p:cNvPr>
          <p:cNvGrpSpPr/>
          <p:nvPr/>
        </p:nvGrpSpPr>
        <p:grpSpPr>
          <a:xfrm>
            <a:off x="211756" y="1331551"/>
            <a:ext cx="11709832" cy="4511225"/>
            <a:chOff x="211756" y="1700023"/>
            <a:chExt cx="11709832" cy="401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DEABF7-C992-ECBD-4794-62E6A20F651B}"/>
                </a:ext>
              </a:extLst>
            </p:cNvPr>
            <p:cNvGrpSpPr/>
            <p:nvPr/>
          </p:nvGrpSpPr>
          <p:grpSpPr>
            <a:xfrm>
              <a:off x="211756" y="1700023"/>
              <a:ext cx="11709832" cy="4011665"/>
              <a:chOff x="120768" y="3063340"/>
              <a:chExt cx="11709832" cy="3203387"/>
            </a:xfrm>
          </p:grpSpPr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6EFD711-311D-80B4-3DB4-BE152A41CA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68" y="3356283"/>
                <a:ext cx="11709832" cy="2910444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spcAft>
                    <a:spcPts val="600"/>
                  </a:spcAft>
                  <a:buNone/>
                </a:pPr>
                <a:endParaRPr lang="en-US" sz="18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8AE340-1C39-A2C1-A526-0694E2CA0EFD}"/>
                  </a:ext>
                </a:extLst>
              </p:cNvPr>
              <p:cNvSpPr/>
              <p:nvPr/>
            </p:nvSpPr>
            <p:spPr>
              <a:xfrm>
                <a:off x="4193528" y="3063340"/>
                <a:ext cx="3442808" cy="551318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Quyết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định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số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: </a:t>
                </a:r>
                <a:r>
                  <a:rPr lang="vi-VN" sz="24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78/QĐ-TTg </a:t>
                </a:r>
                <a:endPara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EE7CE-B03B-F879-3683-265DBF57B7C0}"/>
                </a:ext>
              </a:extLst>
            </p:cNvPr>
            <p:cNvSpPr txBox="1"/>
            <p:nvPr/>
          </p:nvSpPr>
          <p:spPr>
            <a:xfrm>
              <a:off x="270413" y="2551044"/>
              <a:ext cx="11471014" cy="265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800" dirty="0" err="1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2025:  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35%</a:t>
              </a:r>
              <a:r>
                <a:rPr lang="vi-VN" sz="28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số </a:t>
              </a:r>
              <a:r>
                <a:rPr lang="en-US" sz="2800" dirty="0" err="1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CTĐT</a:t>
              </a:r>
              <a:r>
                <a:rPr lang="en-US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đạt tiêu chuẩn chất lượng theo chu kỳ kiểm định lần thứ nhất; trong đó có ít nhất 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10%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số </a:t>
              </a:r>
              <a:r>
                <a:rPr lang="en-US" sz="2800" dirty="0" err="1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CTĐT</a:t>
              </a:r>
              <a:r>
                <a:rPr lang="en-US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đạt theo tiêu chuẩn nước ngoài (sau đây gọi là kiểm định quốc tế), 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100%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số </a:t>
              </a:r>
              <a:r>
                <a:rPr lang="en-US" sz="2800" dirty="0" err="1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CTĐT</a:t>
              </a:r>
              <a:r>
                <a:rPr lang="en-US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giáo viên các trình độ đạt tiêu chuẩn chất lượng;</a:t>
              </a:r>
              <a:endPara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endParaRPr>
            </a:p>
            <a:p>
              <a:pPr marR="0" algn="just">
                <a:spcBef>
                  <a:spcPts val="18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800" dirty="0" err="1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3333FF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2030: </a:t>
              </a:r>
              <a:r>
                <a:rPr lang="vi-VN" sz="2800" dirty="0"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80%</a:t>
              </a:r>
              <a:r>
                <a:rPr lang="vi-VN" sz="2800" dirty="0">
                  <a:latin typeface="Bahnschrift Condensed" panose="020B0502040204020203" pitchFamily="34" charset="0"/>
                </a:rPr>
                <a:t> số chương trình đào tạo đạt tiêu chuẩn chất lượng chu kỳ kiểm định lần thứ nhất hoặc lần thứ hai; trong đó có ít nhất </a:t>
              </a:r>
              <a:r>
                <a:rPr lang="vi-VN" sz="28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20%</a:t>
              </a:r>
              <a:r>
                <a:rPr lang="vi-VN" sz="2800" dirty="0">
                  <a:latin typeface="Bahnschrift Condensed" panose="020B0502040204020203" pitchFamily="34" charset="0"/>
                </a:rPr>
                <a:t> số chương trình đào tạo đạt tiêu chuẩn chất lượng kiểm định quốc tế, </a:t>
              </a:r>
              <a:r>
                <a:rPr lang="vi-VN" sz="28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100%</a:t>
              </a:r>
              <a:r>
                <a:rPr lang="vi-VN" sz="2800" dirty="0">
                  <a:latin typeface="Bahnschrift Condensed" panose="020B0502040204020203" pitchFamily="34" charset="0"/>
                </a:rPr>
                <a:t> số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vi-VN" sz="2800" dirty="0">
                  <a:latin typeface="Bahnschrift Condensed" panose="020B0502040204020203" pitchFamily="34" charset="0"/>
                </a:rPr>
                <a:t>giáo viên các trình độ đạt tiêu chuẩn chất lượng;</a:t>
              </a:r>
              <a:endParaRPr lang="en-US" sz="2800" dirty="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0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3A54829D-D98D-B5CE-B12B-DAC55FD74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EC83EC-64F7-E604-07C9-24B417F7F9AC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PHẢI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HIỆN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KIỂM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ĐỊNH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CSGD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9AC0E00-738C-56CC-D805-E4D14D00BD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D3FA46-0B85-EAA9-4BFB-F72F23E1FFCC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B4BED0-76AF-524B-1FE9-C3594CAD2952}"/>
              </a:ext>
            </a:extLst>
          </p:cNvPr>
          <p:cNvGrpSpPr/>
          <p:nvPr/>
        </p:nvGrpSpPr>
        <p:grpSpPr>
          <a:xfrm>
            <a:off x="192811" y="1601245"/>
            <a:ext cx="11709832" cy="3351243"/>
            <a:chOff x="197565" y="4365491"/>
            <a:chExt cx="11709832" cy="41546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626F1F-0F9D-1404-56B5-C638AD4A1BE3}"/>
                </a:ext>
              </a:extLst>
            </p:cNvPr>
            <p:cNvGrpSpPr/>
            <p:nvPr/>
          </p:nvGrpSpPr>
          <p:grpSpPr>
            <a:xfrm>
              <a:off x="197565" y="4365491"/>
              <a:ext cx="11709832" cy="4154608"/>
              <a:chOff x="565851" y="1155955"/>
              <a:chExt cx="11458848" cy="1352201"/>
            </a:xfrm>
          </p:grpSpPr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13EDF8-1982-FB40-C680-551FCBA442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851" y="1289681"/>
                <a:ext cx="11458848" cy="1218475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30000"/>
                  </a:lnSpc>
                  <a:spcBef>
                    <a:spcPts val="3600"/>
                  </a:spcBef>
                  <a:spcAft>
                    <a:spcPts val="600"/>
                  </a:spcAft>
                  <a:buNone/>
                </a:pPr>
                <a:endPara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64E022-7FE4-0B45-35F2-639C423B9FFB}"/>
                  </a:ext>
                </a:extLst>
              </p:cNvPr>
              <p:cNvSpPr/>
              <p:nvPr/>
            </p:nvSpPr>
            <p:spPr>
              <a:xfrm>
                <a:off x="4598348" y="1155955"/>
                <a:ext cx="3361097" cy="185362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Thông tư số 08/2021/TT-BGDĐT</a:t>
                </a:r>
                <a:endPara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49011C-ED76-A04A-C7DF-C32326E3A0E1}"/>
                </a:ext>
              </a:extLst>
            </p:cNvPr>
            <p:cNvSpPr txBox="1"/>
            <p:nvPr/>
          </p:nvSpPr>
          <p:spPr>
            <a:xfrm>
              <a:off x="465741" y="4992736"/>
              <a:ext cx="11441656" cy="3310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3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Điểm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a, </a:t>
              </a:r>
              <a:r>
                <a:rPr kumimoji="0" lang="vi-VN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Khoản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2</a:t>
              </a:r>
              <a:r>
                <a:rPr kumimoji="0" lang="vi-VN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, Điều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5 Liên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kết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đào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tạo</a:t>
              </a:r>
              <a:r>
                <a:rPr kumimoji="0" lang="vi-VN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Đã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công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nhận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đạt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tiêu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chuẩn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chất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lượng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sở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giáo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dục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đại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bởi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tổ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chức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kiểm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định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chất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lượng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giáo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dục</a:t>
              </a:r>
              <a:r>
                <a:rPr lang="en-US" sz="2400" dirty="0">
                  <a:solidFill>
                    <a:srgbClr val="0000FF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pháp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còn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hiệu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lực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quy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định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Điểm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B, </a:t>
              </a:r>
              <a:r>
                <a:rPr lang="vi-VN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Khoản 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2</a:t>
              </a:r>
              <a:r>
                <a:rPr lang="vi-VN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, Điều 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5 Liên </a:t>
              </a: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kết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đào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u="sng" dirty="0" err="1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tạo</a:t>
              </a:r>
              <a:r>
                <a:rPr lang="en-US" sz="24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:</a:t>
              </a:r>
              <a:r>
                <a:rPr kumimoji="0" lang="vi-VN" sz="1800" b="1" i="0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CTĐT</a:t>
              </a:r>
              <a:r>
                <a:rPr lang="en-US" sz="2400" dirty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dự kiến liên kết đào tạo đã được tổ chức thực hiện tối thiểu 03 khoá liên tục theo hình thức chính quy; từ khóa tuyển </a:t>
              </a:r>
              <a:r>
                <a:rPr lang="vi-VN" sz="2800" dirty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sinh</a:t>
              </a:r>
              <a:r>
                <a:rPr lang="vi-VN" sz="2400" dirty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 năm 2024 yêu cầu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CTĐT</a:t>
              </a:r>
              <a:r>
                <a:rPr lang="vi-VN" sz="24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đã được công nhận đạt chuẩn chất lượng theo quy định hiện hành;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38076261-CF40-7F28-4582-A2910B78D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82190E-0AEB-4D29-B9FD-D70EBA4DA8D7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KIỂM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ĐỊNH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457A3A-997D-DD51-8446-ED8D772B41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E8EFDCD-DA83-8F64-DB01-8E3E68FC5B92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67996D-0339-F37E-BB2F-AD5105A51605}"/>
              </a:ext>
            </a:extLst>
          </p:cNvPr>
          <p:cNvGrpSpPr/>
          <p:nvPr/>
        </p:nvGrpSpPr>
        <p:grpSpPr>
          <a:xfrm>
            <a:off x="276152" y="930893"/>
            <a:ext cx="5182830" cy="1623551"/>
            <a:chOff x="208654" y="816209"/>
            <a:chExt cx="3801886" cy="111934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702F24-FB85-8D51-E1E1-2E2F82FDB449}"/>
                </a:ext>
              </a:extLst>
            </p:cNvPr>
            <p:cNvSpPr txBox="1"/>
            <p:nvPr/>
          </p:nvSpPr>
          <p:spPr>
            <a:xfrm>
              <a:off x="208654" y="816209"/>
              <a:ext cx="3801886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trình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độ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đại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kiểm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12C741-DA11-FB1C-1667-A6314552A7EE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3801885" cy="74917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Đạt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kiểm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định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30/63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47,6%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Theo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bộ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quốc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tế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2/63</a:t>
                  </a:r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3%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12C741-DA11-FB1C-1667-A6314552A7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3801885" cy="749177"/>
                </a:xfrm>
                <a:prstGeom prst="rect">
                  <a:avLst/>
                </a:prstGeom>
                <a:blipFill>
                  <a:blip r:embed="rId4"/>
                  <a:stretch>
                    <a:fillRect l="-1998" t="-7303" r="-235" b="-14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B10146-9B88-6BBC-7B96-18E8675A89A0}"/>
              </a:ext>
            </a:extLst>
          </p:cNvPr>
          <p:cNvGrpSpPr/>
          <p:nvPr/>
        </p:nvGrpSpPr>
        <p:grpSpPr>
          <a:xfrm>
            <a:off x="263878" y="2744862"/>
            <a:ext cx="5182830" cy="1623551"/>
            <a:chOff x="208653" y="816209"/>
            <a:chExt cx="4498220" cy="11193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841C58-14D5-A095-DDFE-FE0B51480CFC}"/>
                </a:ext>
              </a:extLst>
            </p:cNvPr>
            <p:cNvSpPr txBox="1"/>
            <p:nvPr/>
          </p:nvSpPr>
          <p:spPr>
            <a:xfrm>
              <a:off x="208653" y="816209"/>
              <a:ext cx="4498220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trình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độ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Thạc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sĩ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kiểm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90BC09-6664-D104-FB69-A53F91A73EE8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4498215" cy="74917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Đạt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kiểm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định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10/35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29%</a:t>
                  </a:r>
                  <a:endParaRPr lang="en-US" sz="2800" b="1" dirty="0">
                    <a:latin typeface="Bahnschrift Condensed" panose="020B0502040204020203" pitchFamily="34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Bộ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quốc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tế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0/35</a:t>
                  </a:r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0%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90BC09-6664-D104-FB69-A53F91A73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4498215" cy="749177"/>
                </a:xfrm>
                <a:prstGeom prst="rect">
                  <a:avLst/>
                </a:prstGeom>
                <a:blipFill>
                  <a:blip r:embed="rId5"/>
                  <a:stretch>
                    <a:fillRect l="-2000" t="-6704" b="-13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09197E-C9EC-D7FA-0616-B6BB6AB18831}"/>
              </a:ext>
            </a:extLst>
          </p:cNvPr>
          <p:cNvGrpSpPr/>
          <p:nvPr/>
        </p:nvGrpSpPr>
        <p:grpSpPr>
          <a:xfrm>
            <a:off x="257732" y="4679995"/>
            <a:ext cx="5182824" cy="1692771"/>
            <a:chOff x="208653" y="816209"/>
            <a:chExt cx="4344650" cy="996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67B998-789C-BDAD-F41C-04DFB7B8B4AB}"/>
                </a:ext>
              </a:extLst>
            </p:cNvPr>
            <p:cNvSpPr txBox="1"/>
            <p:nvPr/>
          </p:nvSpPr>
          <p:spPr>
            <a:xfrm>
              <a:off x="208653" y="816209"/>
              <a:ext cx="4344650" cy="3081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trình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độ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Tiến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sĩ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kiểm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8C0325-FBD0-9BEF-9FA9-E5C29E008563}"/>
                    </a:ext>
                  </a:extLst>
                </p:cNvPr>
                <p:cNvSpPr txBox="1"/>
                <p:nvPr/>
              </p:nvSpPr>
              <p:spPr>
                <a:xfrm>
                  <a:off x="208655" y="1124371"/>
                  <a:ext cx="4344648" cy="68883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Đạt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kiểm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định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0/15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0%</a:t>
                  </a:r>
                  <a:endParaRPr lang="en-US" sz="2800" b="1" dirty="0">
                    <a:latin typeface="Bahnschrift Condensed" panose="020B0502040204020203" pitchFamily="34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Bộ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quốc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tế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0/15</a:t>
                  </a:r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0%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8C0325-FBD0-9BEF-9FA9-E5C29E008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24371"/>
                  <a:ext cx="4344648" cy="688834"/>
                </a:xfrm>
                <a:prstGeom prst="rect">
                  <a:avLst/>
                </a:prstGeom>
                <a:blipFill>
                  <a:blip r:embed="rId6"/>
                  <a:stretch>
                    <a:fillRect l="-2000" b="-130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E1CD8AB-C0D4-833F-44EF-F1B554347F54}"/>
              </a:ext>
            </a:extLst>
          </p:cNvPr>
          <p:cNvSpPr/>
          <p:nvPr/>
        </p:nvSpPr>
        <p:spPr>
          <a:xfrm>
            <a:off x="5518366" y="1183172"/>
            <a:ext cx="344536" cy="4700875"/>
          </a:xfrm>
          <a:prstGeom prst="rightBrace">
            <a:avLst>
              <a:gd name="adj1" fmla="val 56044"/>
              <a:gd name="adj2" fmla="val 46997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55082E-C1AE-C869-16C7-197CAA18E663}"/>
              </a:ext>
            </a:extLst>
          </p:cNvPr>
          <p:cNvGrpSpPr/>
          <p:nvPr/>
        </p:nvGrpSpPr>
        <p:grpSpPr>
          <a:xfrm>
            <a:off x="5934559" y="2685193"/>
            <a:ext cx="5436107" cy="1623551"/>
            <a:chOff x="208652" y="816209"/>
            <a:chExt cx="4929893" cy="11193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C167E2-335C-9B1F-15CB-B36DAB557299}"/>
                </a:ext>
              </a:extLst>
            </p:cNvPr>
            <p:cNvSpPr txBox="1"/>
            <p:nvPr/>
          </p:nvSpPr>
          <p:spPr>
            <a:xfrm>
              <a:off x="208652" y="816209"/>
              <a:ext cx="4929886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kiểm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D5909C6-CD3A-9A86-961C-03F2BBAD869F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4929890" cy="74917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Đạt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kiểm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định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40/113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35,4%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ü"/>
                  </a:pP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Bộ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tiêu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chuẩn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quốc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 </a:t>
                  </a:r>
                  <a:r>
                    <a:rPr lang="en-US" sz="2800" dirty="0" err="1">
                      <a:latin typeface="Bahnschrift Condensed" panose="020B0502040204020203" pitchFamily="34" charset="0"/>
                    </a:rPr>
                    <a:t>tế</a:t>
                  </a:r>
                  <a:r>
                    <a:rPr lang="en-US" sz="2800" dirty="0">
                      <a:latin typeface="Bahnschrift Condensed" panose="020B0502040204020203" pitchFamily="34" charset="0"/>
                    </a:rPr>
                    <a:t>: 2/113</a:t>
                  </a:r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2%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D5909C6-CD3A-9A86-961C-03F2BBAD8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4929890" cy="749177"/>
                </a:xfrm>
                <a:prstGeom prst="rect">
                  <a:avLst/>
                </a:prstGeom>
                <a:blipFill>
                  <a:blip r:embed="rId7"/>
                  <a:stretch>
                    <a:fillRect l="-2020" t="-7303" r="-2694" b="-14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DFABFA-EA24-905C-E4DA-61809E6CB257}"/>
              </a:ext>
            </a:extLst>
          </p:cNvPr>
          <p:cNvGrpSpPr/>
          <p:nvPr/>
        </p:nvGrpSpPr>
        <p:grpSpPr>
          <a:xfrm>
            <a:off x="10321829" y="1864005"/>
            <a:ext cx="1000317" cy="1440694"/>
            <a:chOff x="10499800" y="1779705"/>
            <a:chExt cx="1000317" cy="144069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075D5F6-32E2-0696-5451-0B2B77EFA90D}"/>
                </a:ext>
              </a:extLst>
            </p:cNvPr>
            <p:cNvSpPr/>
            <p:nvPr/>
          </p:nvSpPr>
          <p:spPr>
            <a:xfrm>
              <a:off x="10499800" y="1779705"/>
              <a:ext cx="1000317" cy="523219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35%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2B2663D-C3AC-AA62-9CD4-93DA20172FAD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10999959" y="2302924"/>
              <a:ext cx="0" cy="9174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079391-9636-54E0-B235-72BC8FEEB4A3}"/>
              </a:ext>
            </a:extLst>
          </p:cNvPr>
          <p:cNvGrpSpPr/>
          <p:nvPr/>
        </p:nvGrpSpPr>
        <p:grpSpPr>
          <a:xfrm>
            <a:off x="9702459" y="4052093"/>
            <a:ext cx="846894" cy="957044"/>
            <a:chOff x="10046126" y="4107943"/>
            <a:chExt cx="846894" cy="95704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4DD459D-F544-EBEF-C72F-604E2EEB473E}"/>
                </a:ext>
              </a:extLst>
            </p:cNvPr>
            <p:cNvSpPr/>
            <p:nvPr/>
          </p:nvSpPr>
          <p:spPr>
            <a:xfrm>
              <a:off x="10046126" y="4586465"/>
              <a:ext cx="846894" cy="478522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10%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3B2A870-AD17-4356-9C1B-BB7913EF60EA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10469573" y="4107943"/>
              <a:ext cx="0" cy="4785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0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95FEFAFB-6245-B297-25A0-E7B02D5D9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A2D972-D312-30C9-CF8D-7A938D233619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1        1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GIÁO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VIÊN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E4F984F-F333-AFC2-985E-0FD4FD677C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7BBDA2C-310F-F6FF-0713-8359B010FBF6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2813AA-9887-8A1C-3D0F-F7B838CAD07C}"/>
              </a:ext>
            </a:extLst>
          </p:cNvPr>
          <p:cNvGrpSpPr/>
          <p:nvPr/>
        </p:nvGrpSpPr>
        <p:grpSpPr>
          <a:xfrm>
            <a:off x="172320" y="1729618"/>
            <a:ext cx="5182830" cy="1060127"/>
            <a:chOff x="208654" y="816209"/>
            <a:chExt cx="3801886" cy="73089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1E6BF6-0E28-B82E-94D1-74CCD5AFDAB4}"/>
                </a:ext>
              </a:extLst>
            </p:cNvPr>
            <p:cNvSpPr txBox="1"/>
            <p:nvPr/>
          </p:nvSpPr>
          <p:spPr>
            <a:xfrm>
              <a:off x="208654" y="816209"/>
              <a:ext cx="3801886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đại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đào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tạo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GV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KĐ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F489E96-9271-109D-B456-9B7F397E061E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3801882" cy="36072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Bahnschrift Condensed" panose="020B0502040204020203" pitchFamily="34" charset="0"/>
                    </a:rPr>
                    <a:t>13/15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87%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F489E96-9271-109D-B456-9B7F397E0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3801882" cy="360729"/>
                </a:xfrm>
                <a:prstGeom prst="rect">
                  <a:avLst/>
                </a:prstGeom>
                <a:blipFill>
                  <a:blip r:embed="rId4"/>
                  <a:stretch>
                    <a:fillRect t="-15116" b="-29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BC43B3-DA17-781F-A7AE-33B0678163A6}"/>
              </a:ext>
            </a:extLst>
          </p:cNvPr>
          <p:cNvGrpSpPr/>
          <p:nvPr/>
        </p:nvGrpSpPr>
        <p:grpSpPr>
          <a:xfrm>
            <a:off x="6605849" y="1718622"/>
            <a:ext cx="5182830" cy="1014241"/>
            <a:chOff x="208652" y="847845"/>
            <a:chExt cx="4498220" cy="6992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3227D2-3B8E-7A37-F58B-0B9FEBAC63EA}"/>
                </a:ext>
              </a:extLst>
            </p:cNvPr>
            <p:cNvSpPr txBox="1"/>
            <p:nvPr/>
          </p:nvSpPr>
          <p:spPr>
            <a:xfrm>
              <a:off x="208652" y="847845"/>
              <a:ext cx="4498220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Thạc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sĩ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đào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tạo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GV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KĐ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691CD93-E35F-C7F2-9C64-39E4B23D9F74}"/>
                    </a:ext>
                  </a:extLst>
                </p:cNvPr>
                <p:cNvSpPr txBox="1"/>
                <p:nvPr/>
              </p:nvSpPr>
              <p:spPr>
                <a:xfrm>
                  <a:off x="208655" y="1186375"/>
                  <a:ext cx="4498215" cy="36072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Bahnschrift Condensed" panose="020B0502040204020203" pitchFamily="34" charset="0"/>
                    </a:rPr>
                    <a:t>4/8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 50%</a:t>
                  </a:r>
                  <a:endParaRPr lang="en-US" sz="2800" b="1" dirty="0">
                    <a:latin typeface="Bahnschrift Condensed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691CD93-E35F-C7F2-9C64-39E4B23D9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55" y="1186375"/>
                  <a:ext cx="4498215" cy="360729"/>
                </a:xfrm>
                <a:prstGeom prst="rect">
                  <a:avLst/>
                </a:prstGeom>
                <a:blipFill>
                  <a:blip r:embed="rId5"/>
                  <a:stretch>
                    <a:fillRect t="-15116" b="-29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852486-7779-BE24-AF7E-CC1CEF747A91}"/>
              </a:ext>
            </a:extLst>
          </p:cNvPr>
          <p:cNvGrpSpPr/>
          <p:nvPr/>
        </p:nvGrpSpPr>
        <p:grpSpPr>
          <a:xfrm>
            <a:off x="4374772" y="4142340"/>
            <a:ext cx="2951856" cy="979198"/>
            <a:chOff x="319755" y="236809"/>
            <a:chExt cx="4646988" cy="6750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6685E4-936C-7E33-93C8-5A4712BB04CB}"/>
                </a:ext>
              </a:extLst>
            </p:cNvPr>
            <p:cNvSpPr txBox="1"/>
            <p:nvPr/>
          </p:nvSpPr>
          <p:spPr>
            <a:xfrm>
              <a:off x="319755" y="236809"/>
              <a:ext cx="4646988" cy="360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800" b="1" dirty="0">
                  <a:latin typeface="Bahnschrift Condensed" panose="020B0502040204020203" pitchFamily="34" charset="0"/>
                </a:rPr>
                <a:t> 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CTĐT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800" b="1" dirty="0"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latin typeface="Bahnschrift Condensed" panose="020B0502040204020203" pitchFamily="34" charset="0"/>
                </a:rPr>
                <a:t>KĐ</a:t>
              </a:r>
              <a:endParaRPr lang="en-US" sz="2800" b="1" dirty="0">
                <a:latin typeface="Bahnschrift Condense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E3DCC9-6DBD-BA57-6440-27E9C61AE2BB}"/>
                    </a:ext>
                  </a:extLst>
                </p:cNvPr>
                <p:cNvSpPr txBox="1"/>
                <p:nvPr/>
              </p:nvSpPr>
              <p:spPr>
                <a:xfrm>
                  <a:off x="319757" y="551179"/>
                  <a:ext cx="4646986" cy="36072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Bahnschrift Condensed" panose="020B0502040204020203" pitchFamily="34" charset="0"/>
                      <a:ea typeface="Cambria Math" panose="02040503050406030204" pitchFamily="18" charset="0"/>
                    </a:rPr>
                    <a:t>17/23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b="1" dirty="0">
                      <a:solidFill>
                        <a:srgbClr val="3333FF"/>
                      </a:solidFill>
                      <a:latin typeface="Bahnschrift Condensed" panose="020B0502040204020203" pitchFamily="34" charset="0"/>
                    </a:rPr>
                    <a:t>74%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E3DCC9-6DBD-BA57-6440-27E9C61AE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57" y="551179"/>
                  <a:ext cx="4646986" cy="360729"/>
                </a:xfrm>
                <a:prstGeom prst="rect">
                  <a:avLst/>
                </a:prstGeom>
                <a:blipFill>
                  <a:blip r:embed="rId6"/>
                  <a:stretch>
                    <a:fillRect t="-15116" b="-29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D8DCB5-7901-18EB-3A74-82533CEE5364}"/>
              </a:ext>
            </a:extLst>
          </p:cNvPr>
          <p:cNvGrpSpPr/>
          <p:nvPr/>
        </p:nvGrpSpPr>
        <p:grpSpPr>
          <a:xfrm>
            <a:off x="6605849" y="4633363"/>
            <a:ext cx="2110050" cy="470010"/>
            <a:chOff x="9932857" y="4595160"/>
            <a:chExt cx="1052217" cy="47852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AC3F53C-A12B-A353-B778-1B3FEE686CE5}"/>
                </a:ext>
              </a:extLst>
            </p:cNvPr>
            <p:cNvSpPr/>
            <p:nvPr/>
          </p:nvSpPr>
          <p:spPr>
            <a:xfrm>
              <a:off x="10611205" y="4595160"/>
              <a:ext cx="373869" cy="478522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100%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7F91C9B-DC7B-ABC5-F1BB-409B1D129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2857" y="4861578"/>
              <a:ext cx="6783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166AB-C9F1-8A70-E183-321327D32EDF}"/>
              </a:ext>
            </a:extLst>
          </p:cNvPr>
          <p:cNvGrpSpPr/>
          <p:nvPr/>
        </p:nvGrpSpPr>
        <p:grpSpPr>
          <a:xfrm>
            <a:off x="2763734" y="2732864"/>
            <a:ext cx="6433530" cy="1409477"/>
            <a:chOff x="2763734" y="3023599"/>
            <a:chExt cx="6433530" cy="186186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055EB50-33DE-A0FF-0A90-FC1048A1D8E1}"/>
                </a:ext>
              </a:extLst>
            </p:cNvPr>
            <p:cNvCxnSpPr>
              <a:cxnSpLocks/>
              <a:stCxn id="9" idx="2"/>
              <a:endCxn id="21" idx="0"/>
            </p:cNvCxnSpPr>
            <p:nvPr/>
          </p:nvCxnSpPr>
          <p:spPr>
            <a:xfrm>
              <a:off x="2763734" y="3098736"/>
              <a:ext cx="3086966" cy="1786723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CFF19A-3DCA-9385-2C0E-2C23413B74DE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>
            <a:xfrm flipH="1">
              <a:off x="5850700" y="3023599"/>
              <a:ext cx="3346564" cy="186186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1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CA597DBF-42B9-16DC-0C40-30679E171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A322EF-2BCA-0CA7-0D58-1DF768ADCE95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1.3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KHÓ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KHĂN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THUẬN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LỢI (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TRONG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00E2110-2E44-AB8E-ABAC-F431D4A555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1E84A7-EB7E-4813-B149-0AC2B500C0AE}"/>
              </a:ext>
            </a:extLst>
          </p:cNvPr>
          <p:cNvSpPr txBox="1"/>
          <p:nvPr/>
        </p:nvSpPr>
        <p:spPr>
          <a:xfrm>
            <a:off x="1174516" y="4668176"/>
            <a:ext cx="10031487" cy="124649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 err="1">
                <a:latin typeface="Bahnschrift Condensed" panose="020B0502040204020203" pitchFamily="34" charset="0"/>
              </a:rPr>
              <a:t>Nội</a:t>
            </a:r>
            <a:r>
              <a:rPr lang="en-US" sz="2500" b="1" dirty="0">
                <a:latin typeface="Bahnschrift Condensed" panose="020B0502040204020203" pitchFamily="34" charset="0"/>
              </a:rPr>
              <a:t> dung Thông </a:t>
            </a:r>
            <a:r>
              <a:rPr lang="en-US" sz="2500" b="1" dirty="0" err="1">
                <a:latin typeface="Bahnschrift Condensed" panose="020B0502040204020203" pitchFamily="34" charset="0"/>
              </a:rPr>
              <a:t>tư</a:t>
            </a:r>
            <a:r>
              <a:rPr lang="en-US" sz="2500" b="1" dirty="0">
                <a:latin typeface="Bahnschrift Condensed" panose="020B0502040204020203" pitchFamily="34" charset="0"/>
              </a:rPr>
              <a:t> 04/2025/TT-BGD ĐT:</a:t>
            </a:r>
            <a:r>
              <a:rPr lang="en-US" sz="25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8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/52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{theo chu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P-D-C-A}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10 Tiêu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 (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Bắt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buộc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phải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)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Giải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quyết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đột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  <a:endParaRPr lang="en-US" sz="25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ADEBB-E90E-DA39-9618-C5CF524B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29" y="1628555"/>
            <a:ext cx="10031487" cy="259708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01F20-E396-9A6D-C23E-777F562C8D9A}"/>
              </a:ext>
            </a:extLst>
          </p:cNvPr>
          <p:cNvSpPr txBox="1"/>
          <p:nvPr/>
        </p:nvSpPr>
        <p:spPr>
          <a:xfrm>
            <a:off x="384881" y="710931"/>
            <a:ext cx="245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khăn</a:t>
            </a:r>
            <a:endParaRPr lang="en-US" sz="28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224F17-D8AF-A92D-BD27-C1507564034D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E1A10F5C-0655-D6CC-D36B-A5C033A2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684697-3BA9-CA7B-696C-34F9F11F1517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1.3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KHÓ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KHĂN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THUẬN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LỢI (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TRONG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4DADD0-2575-11F4-76AF-781EE8B0BC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81B1D8-4D44-96F2-9876-A1D0FB0B4E06}"/>
              </a:ext>
            </a:extLst>
          </p:cNvPr>
          <p:cNvGrpSpPr/>
          <p:nvPr/>
        </p:nvGrpSpPr>
        <p:grpSpPr>
          <a:xfrm>
            <a:off x="6732539" y="2593992"/>
            <a:ext cx="5055056" cy="2346173"/>
            <a:chOff x="6018142" y="1261369"/>
            <a:chExt cx="6224589" cy="26611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D93A73-104F-CCC1-BDFB-F9CB089DD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1428" y="1607452"/>
              <a:ext cx="6135646" cy="2315029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3D6D23-F154-5F46-00FF-28CD7104EA2D}"/>
                </a:ext>
              </a:extLst>
            </p:cNvPr>
            <p:cNvSpPr txBox="1"/>
            <p:nvPr/>
          </p:nvSpPr>
          <p:spPr>
            <a:xfrm>
              <a:off x="6018142" y="1261369"/>
              <a:ext cx="6224589" cy="315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r>
                <a:rPr lang="en-US" sz="1800" b="1" dirty="0">
                  <a:latin typeface="Bahnschrift Condensed" panose="020B0502040204020203" pitchFamily="34" charset="0"/>
                </a:rPr>
                <a:t> Thông </a:t>
              </a:r>
              <a:r>
                <a:rPr lang="en-US" sz="1800" b="1" dirty="0" err="1">
                  <a:latin typeface="Bahnschrift Condensed" panose="020B0502040204020203" pitchFamily="34" charset="0"/>
                </a:rPr>
                <a:t>tư</a:t>
              </a:r>
              <a:r>
                <a:rPr lang="en-US" sz="1800" b="1" dirty="0">
                  <a:latin typeface="Bahnschrift Condensed" panose="020B0502040204020203" pitchFamily="34" charset="0"/>
                </a:rPr>
                <a:t> 04/2025/TT-</a:t>
              </a:r>
              <a:r>
                <a:rPr lang="en-US" sz="1800" b="1" dirty="0" err="1">
                  <a:latin typeface="Bahnschrift Condensed" panose="020B0502040204020203" pitchFamily="34" charset="0"/>
                </a:rPr>
                <a:t>BGD</a:t>
              </a:r>
              <a:r>
                <a:rPr lang="en-US" sz="1800" b="1" dirty="0">
                  <a:latin typeface="Bahnschrift Condensed" panose="020B0502040204020203" pitchFamily="34" charset="0"/>
                </a:rPr>
                <a:t> </a:t>
              </a:r>
              <a:r>
                <a:rPr lang="en-US" sz="1800" b="1" dirty="0" err="1">
                  <a:latin typeface="Bahnschrift Condensed" panose="020B0502040204020203" pitchFamily="34" charset="0"/>
                </a:rPr>
                <a:t>ĐT</a:t>
              </a:r>
              <a:r>
                <a:rPr lang="en-US" sz="1800" b="1" dirty="0">
                  <a:latin typeface="Bahnschrift Condensed" panose="020B0502040204020203" pitchFamily="34" charset="0"/>
                </a:rPr>
                <a:t>:</a:t>
              </a:r>
              <a:r>
                <a:rPr lang="en-US" sz="18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8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tiêu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chuẩn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/52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tiêu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chí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0198EC-8F5A-CC8B-91DB-A3ABD14431FC}"/>
              </a:ext>
            </a:extLst>
          </p:cNvPr>
          <p:cNvGrpSpPr/>
          <p:nvPr/>
        </p:nvGrpSpPr>
        <p:grpSpPr>
          <a:xfrm>
            <a:off x="258418" y="1676973"/>
            <a:ext cx="3218013" cy="4021240"/>
            <a:chOff x="0" y="1762155"/>
            <a:chExt cx="3218013" cy="40212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3ED9016-0E6A-FFEC-C272-B45F72227147}"/>
                </a:ext>
              </a:extLst>
            </p:cNvPr>
            <p:cNvGrpSpPr/>
            <p:nvPr/>
          </p:nvGrpSpPr>
          <p:grpSpPr>
            <a:xfrm>
              <a:off x="0" y="2145177"/>
              <a:ext cx="3218012" cy="3638218"/>
              <a:chOff x="152400" y="742950"/>
              <a:chExt cx="2703159" cy="38862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DA4A9EF-F603-4083-F7C9-FE5D86930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742950"/>
                <a:ext cx="2703159" cy="38862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10D6A69-07F9-2343-AB61-F1BAF9BE8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400" y="1504951"/>
                <a:ext cx="2703159" cy="118110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8E3DBB-2E38-5AF1-ED75-75003E69EE2F}"/>
                </a:ext>
              </a:extLst>
            </p:cNvPr>
            <p:cNvSpPr txBox="1"/>
            <p:nvPr/>
          </p:nvSpPr>
          <p:spPr>
            <a:xfrm>
              <a:off x="0" y="1762155"/>
              <a:ext cx="321801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800" b="1" dirty="0">
                  <a:latin typeface="Bahnschrift Condensed" panose="020B0502040204020203" pitchFamily="34" charset="0"/>
                </a:rPr>
                <a:t> VU-PQA 1.0:</a:t>
              </a:r>
              <a:r>
                <a:rPr lang="en-US" sz="18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8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tiêu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chuẩn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/53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tiêu</a:t>
              </a:r>
              <a:r>
                <a:rPr lang="en-US" sz="1800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800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chí</a:t>
              </a:r>
              <a:endParaRPr lang="en-US" dirty="0"/>
            </a:p>
          </p:txBody>
        </p:sp>
      </p:grp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B9D3DA11-7088-F764-B5B9-EBBC9D435BB7}"/>
              </a:ext>
            </a:extLst>
          </p:cNvPr>
          <p:cNvSpPr/>
          <p:nvPr/>
        </p:nvSpPr>
        <p:spPr>
          <a:xfrm>
            <a:off x="3591773" y="3736459"/>
            <a:ext cx="3140766" cy="285290"/>
          </a:xfrm>
          <a:prstGeom prst="leftRightArrow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9E0EB5-A947-7034-D7BB-A0DE85F2C88F}"/>
              </a:ext>
            </a:extLst>
          </p:cNvPr>
          <p:cNvSpPr txBox="1"/>
          <p:nvPr/>
        </p:nvSpPr>
        <p:spPr>
          <a:xfrm>
            <a:off x="4257260" y="3274794"/>
            <a:ext cx="196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TƯƠNG</a:t>
            </a:r>
            <a:r>
              <a:rPr lang="en-US" sz="24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THÍCH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BCEE8-2A0C-9227-28DB-5CAD28CE8F82}"/>
              </a:ext>
            </a:extLst>
          </p:cNvPr>
          <p:cNvSpPr txBox="1"/>
          <p:nvPr/>
        </p:nvSpPr>
        <p:spPr>
          <a:xfrm>
            <a:off x="4071571" y="4021749"/>
            <a:ext cx="196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AUN-QA Ver. 4.0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E728A-CA62-EAAF-5689-405630ECE125}"/>
              </a:ext>
            </a:extLst>
          </p:cNvPr>
          <p:cNvSpPr txBox="1"/>
          <p:nvPr/>
        </p:nvSpPr>
        <p:spPr>
          <a:xfrm>
            <a:off x="477080" y="811049"/>
            <a:ext cx="219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LỢI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A0B87CD-487F-9511-0D26-2F7E4288321B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E6FE530E-D319-4FBF-A331-FB235C0C7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7218DAE-5AD2-3287-B2DB-34C5E10449ED}"/>
              </a:ext>
            </a:extLst>
          </p:cNvPr>
          <p:cNvSpPr txBox="1">
            <a:spLocks/>
          </p:cNvSpPr>
          <p:nvPr/>
        </p:nvSpPr>
        <p:spPr>
          <a:xfrm>
            <a:off x="-29328" y="10649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PHẢI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HIỆN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KIỂM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ĐỊNH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CSGD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CTĐT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DC24F3B-1CAC-702A-8141-0198DAA332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FF9CFCB-93AC-31DF-4FEA-4568E4AAE966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19F247-C20E-84F0-281B-9152A568C5DE}"/>
              </a:ext>
            </a:extLst>
          </p:cNvPr>
          <p:cNvGrpSpPr/>
          <p:nvPr/>
        </p:nvGrpSpPr>
        <p:grpSpPr>
          <a:xfrm>
            <a:off x="246516" y="762870"/>
            <a:ext cx="11709832" cy="2226366"/>
            <a:chOff x="170554" y="742190"/>
            <a:chExt cx="11709832" cy="31731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2E55DC-6BCC-4D6C-D026-FC96271A6FE0}"/>
                </a:ext>
              </a:extLst>
            </p:cNvPr>
            <p:cNvGrpSpPr/>
            <p:nvPr/>
          </p:nvGrpSpPr>
          <p:grpSpPr>
            <a:xfrm>
              <a:off x="170554" y="742190"/>
              <a:ext cx="11709832" cy="3173159"/>
              <a:chOff x="539419" y="1165897"/>
              <a:chExt cx="11458848" cy="1234189"/>
            </a:xfrm>
          </p:grpSpPr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97E356FE-BDFB-4D99-44CD-4E310665D4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419" y="1280505"/>
                <a:ext cx="11458848" cy="1119581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38100">
                <a:solidFill>
                  <a:srgbClr val="C0000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E26EECD-5EFF-4529-D5BC-107939F8BE1A}"/>
                  </a:ext>
                </a:extLst>
              </p:cNvPr>
              <p:cNvSpPr/>
              <p:nvPr/>
            </p:nvSpPr>
            <p:spPr>
              <a:xfrm>
                <a:off x="4900576" y="1165897"/>
                <a:ext cx="3176843" cy="204388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Thông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tư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số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: </a:t>
                </a:r>
                <a:r>
                  <a:rPr lang="en-US" sz="24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17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/2021/</a:t>
                </a:r>
                <a:r>
                  <a:rPr lang="en-US" sz="24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TT-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BGDĐT</a:t>
                </a:r>
                <a:endPara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0B2610-79EF-791A-834D-57721E0E1FE6}"/>
                </a:ext>
              </a:extLst>
            </p:cNvPr>
            <p:cNvSpPr txBox="1"/>
            <p:nvPr/>
          </p:nvSpPr>
          <p:spPr>
            <a:xfrm>
              <a:off x="352962" y="1429431"/>
              <a:ext cx="11365562" cy="2324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vi-VN" sz="25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Khoản 2, Điều 9 </a:t>
              </a:r>
              <a:r>
                <a:rPr lang="en-US" sz="25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: </a:t>
              </a:r>
            </a:p>
            <a:p>
              <a:pPr marL="457200" lvl="1" indent="0">
                <a:buFont typeface="Arial" pitchFamily="34" charset="0"/>
                <a:buNone/>
              </a:pPr>
              <a:r>
                <a:rPr lang="en-US" sz="2500" dirty="0">
                  <a:latin typeface="Bahnschrift Condensed" panose="020B0502040204020203" pitchFamily="34" charset="0"/>
                </a:rPr>
                <a:t>“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Đánh giá kết quả học tập </a:t>
              </a:r>
              <a:r>
                <a:rPr lang="vi-VN" sz="2500" dirty="0">
                  <a:latin typeface="Bahnschrift Condensed" panose="020B0502040204020203" pitchFamily="34" charset="0"/>
                </a:rPr>
                <a:t>của người học phải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dựa trên chuẩn đầu ra</a:t>
              </a:r>
              <a:r>
                <a:rPr lang="vi-VN" sz="2500" dirty="0">
                  <a:latin typeface="Bahnschrift Condensed" panose="020B0502040204020203" pitchFamily="34" charset="0"/>
                </a:rPr>
                <a:t>, phải làm rõ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 độ đạt được </a:t>
              </a:r>
              <a:r>
                <a:rPr lang="vi-VN" sz="2500" dirty="0">
                  <a:latin typeface="Bahnschrift Condensed" panose="020B0502040204020203" pitchFamily="34" charset="0"/>
                </a:rPr>
                <a:t>của người học theo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các cấp độ tư duy</a:t>
              </a:r>
              <a:r>
                <a:rPr lang="vi-VN" sz="2500" dirty="0">
                  <a:latin typeface="Bahnschrift Condensed" panose="020B0502040204020203" pitchFamily="34" charset="0"/>
                </a:rPr>
                <a:t> quy định trong chuẩn đầu ra của mỗi học phần, mỗi thành phần và chương trình đào tạo</a:t>
              </a:r>
              <a:r>
                <a:rPr lang="en-US" sz="2500" dirty="0">
                  <a:latin typeface="Bahnschrift Condensed" panose="020B0502040204020203" pitchFamily="34" charset="0"/>
                </a:rPr>
                <a:t>”</a:t>
              </a:r>
              <a:r>
                <a:rPr lang="vi-VN" sz="2500" dirty="0">
                  <a:latin typeface="Bahnschrift Condensed" panose="020B0502040204020203" pitchFamily="34" charset="0"/>
                </a:rPr>
                <a:t>.</a:t>
              </a:r>
              <a:endParaRPr lang="en-US" sz="2500" dirty="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6DD0E30-1156-842D-B0BC-0F42E8B7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E84BF0-E0C8-801C-1CBE-C7244378AB9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1.3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KHÓ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KHĂN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THUẬN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LỢI (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8CC164-900D-8D28-4ED8-5F39D7A8CB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E569C8-7397-103C-2BF9-48B7BFFB7158}"/>
              </a:ext>
            </a:extLst>
          </p:cNvPr>
          <p:cNvSpPr txBox="1"/>
          <p:nvPr/>
        </p:nvSpPr>
        <p:spPr>
          <a:xfrm>
            <a:off x="238539" y="752009"/>
            <a:ext cx="219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KHÓ</a:t>
            </a:r>
            <a:r>
              <a:rPr lang="en-US" sz="24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KHĂN</a:t>
            </a:r>
            <a:endParaRPr lang="en-US" sz="24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E0610F-608A-2A31-7AFB-5DEEAEADC47C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8CAAA-CCDA-EBC3-66C4-DCC4240632E3}"/>
              </a:ext>
            </a:extLst>
          </p:cNvPr>
          <p:cNvSpPr/>
          <p:nvPr/>
        </p:nvSpPr>
        <p:spPr>
          <a:xfrm>
            <a:off x="139148" y="1317937"/>
            <a:ext cx="11807687" cy="21110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(SP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Toán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CNTT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AUN-QA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hết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hạn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5/2026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Các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sẵn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sàng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nhiều</a:t>
            </a:r>
            <a:endParaRPr lang="en-US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Theo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78/QĐ-TTg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2030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20%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Khó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0AB7A-0A56-5580-27C4-1FAAADF8B47B}"/>
              </a:ext>
            </a:extLst>
          </p:cNvPr>
          <p:cNvSpPr txBox="1"/>
          <p:nvPr/>
        </p:nvSpPr>
        <p:spPr>
          <a:xfrm>
            <a:off x="139148" y="3638219"/>
            <a:ext cx="219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LỢI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F72053-B407-7E46-9B67-BD574DA73560}"/>
              </a:ext>
            </a:extLst>
          </p:cNvPr>
          <p:cNvSpPr/>
          <p:nvPr/>
        </p:nvSpPr>
        <p:spPr>
          <a:xfrm>
            <a:off x="139148" y="4223756"/>
            <a:ext cx="11807687" cy="1882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endParaRPr lang="en-US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ở VN </a:t>
            </a:r>
          </a:p>
        </p:txBody>
      </p:sp>
    </p:spTree>
    <p:extLst>
      <p:ext uri="{BB962C8B-B14F-4D97-AF65-F5344CB8AC3E}">
        <p14:creationId xmlns:p14="http://schemas.microsoft.com/office/powerpoint/2010/main" val="39196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5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0B28AD27-84DB-2E27-31FC-DB1CCCD50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675FF2-574D-F8C3-6545-3076C640E28C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PHÁP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A48B329-E144-35CC-6F0A-9B7CB6CFDD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80E2056-0CCD-4B93-B83D-E3F58F397BC4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7ED41-5D86-6634-AC80-1A0B6DEA4521}"/>
              </a:ext>
            </a:extLst>
          </p:cNvPr>
          <p:cNvSpPr/>
          <p:nvPr/>
        </p:nvSpPr>
        <p:spPr>
          <a:xfrm>
            <a:off x="189440" y="816478"/>
            <a:ext cx="11807687" cy="5225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Rà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soát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Tiến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đảm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Thông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04/2025/TT-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BGDĐT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KĐCL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endParaRPr lang="en-US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lĩnh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vực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56CF4C5-7018-9173-5003-A410D2B5C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43F5E-C689-D0C9-A9BA-9BF084482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2C198-FE2E-0225-A880-5789B816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1891069"/>
            <a:ext cx="12118109" cy="2303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2</a:t>
            </a:r>
            <a:b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ĐÁNH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GIÁ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HỌC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THEO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30516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E5B49627-5187-00E1-8FEF-D97EF4355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A891-0255-DDDD-6978-6C1D5105C09F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06EC88-027B-8330-C9FF-3F1AF8056B1F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PHẢI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ĐÁNH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GIÁ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HỌC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TẬP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CĐR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7C31A69-CFCC-F724-13BA-161560454C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88A60E3-DB89-ED71-4BFB-1DD6EA13D7C2}"/>
              </a:ext>
            </a:extLst>
          </p:cNvPr>
          <p:cNvGrpSpPr/>
          <p:nvPr/>
        </p:nvGrpSpPr>
        <p:grpSpPr>
          <a:xfrm>
            <a:off x="246516" y="762870"/>
            <a:ext cx="11709832" cy="2226366"/>
            <a:chOff x="170554" y="742190"/>
            <a:chExt cx="11709832" cy="317315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85E700-0EC0-1A36-793D-31A7B77E9781}"/>
                </a:ext>
              </a:extLst>
            </p:cNvPr>
            <p:cNvGrpSpPr/>
            <p:nvPr/>
          </p:nvGrpSpPr>
          <p:grpSpPr>
            <a:xfrm>
              <a:off x="170554" y="742190"/>
              <a:ext cx="11709832" cy="3173159"/>
              <a:chOff x="539419" y="1165897"/>
              <a:chExt cx="11458848" cy="1234189"/>
            </a:xfrm>
          </p:grpSpPr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E76EBE-31FB-8ED4-B47A-276A9EBA09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419" y="1280505"/>
                <a:ext cx="11458848" cy="1119581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38100">
                <a:solidFill>
                  <a:srgbClr val="C0000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749359-429E-BEBA-253E-C2C55A976661}"/>
                  </a:ext>
                </a:extLst>
              </p:cNvPr>
              <p:cNvSpPr/>
              <p:nvPr/>
            </p:nvSpPr>
            <p:spPr>
              <a:xfrm>
                <a:off x="4900576" y="1165897"/>
                <a:ext cx="3176843" cy="204388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Thông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tư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i="0" dirty="0" err="1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số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: </a:t>
                </a:r>
                <a:r>
                  <a:rPr lang="en-US" sz="24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17</a:t>
                </a:r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Bahnschrift Condensed" panose="020B0502040204020203" pitchFamily="34" charset="0"/>
                  </a:rPr>
                  <a:t>/2021/</a:t>
                </a:r>
                <a:r>
                  <a:rPr lang="en-US" sz="24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TT-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BGDĐT</a:t>
                </a:r>
                <a:endPara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0FF26F-1D56-DE38-684B-37D2DDB7E766}"/>
                </a:ext>
              </a:extLst>
            </p:cNvPr>
            <p:cNvSpPr txBox="1"/>
            <p:nvPr/>
          </p:nvSpPr>
          <p:spPr>
            <a:xfrm>
              <a:off x="352962" y="1429431"/>
              <a:ext cx="11365562" cy="2324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vi-VN" sz="25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Khoản 2, Điều 9 </a:t>
              </a:r>
              <a:r>
                <a:rPr lang="en-US" sz="25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: </a:t>
              </a:r>
            </a:p>
            <a:p>
              <a:pPr marL="457200" lvl="1" indent="0">
                <a:buFont typeface="Arial" pitchFamily="34" charset="0"/>
                <a:buNone/>
              </a:pPr>
              <a:r>
                <a:rPr lang="en-US" sz="2500" dirty="0">
                  <a:latin typeface="Bahnschrift Condensed" panose="020B0502040204020203" pitchFamily="34" charset="0"/>
                </a:rPr>
                <a:t>“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Đánh giá kết quả học tập </a:t>
              </a:r>
              <a:r>
                <a:rPr lang="vi-VN" sz="2500" dirty="0">
                  <a:latin typeface="Bahnschrift Condensed" panose="020B0502040204020203" pitchFamily="34" charset="0"/>
                </a:rPr>
                <a:t>của người học phải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dựa trên chuẩn đầu ra</a:t>
              </a:r>
              <a:r>
                <a:rPr lang="vi-VN" sz="2500" dirty="0">
                  <a:latin typeface="Bahnschrift Condensed" panose="020B0502040204020203" pitchFamily="34" charset="0"/>
                </a:rPr>
                <a:t>, phải làm rõ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 độ đạt được </a:t>
              </a:r>
              <a:r>
                <a:rPr lang="vi-VN" sz="2500" dirty="0">
                  <a:latin typeface="Bahnschrift Condensed" panose="020B0502040204020203" pitchFamily="34" charset="0"/>
                </a:rPr>
                <a:t>của người học theo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các cấp độ tư duy</a:t>
              </a:r>
              <a:r>
                <a:rPr lang="vi-VN" sz="2500" dirty="0">
                  <a:latin typeface="Bahnschrift Condensed" panose="020B0502040204020203" pitchFamily="34" charset="0"/>
                </a:rPr>
                <a:t> quy định trong chuẩn đầu ra của mỗi học phần, mỗi thành phần và chương trình đào tạo</a:t>
              </a:r>
              <a:r>
                <a:rPr lang="en-US" sz="2500" dirty="0">
                  <a:latin typeface="Bahnschrift Condensed" panose="020B0502040204020203" pitchFamily="34" charset="0"/>
                </a:rPr>
                <a:t>”</a:t>
              </a:r>
              <a:r>
                <a:rPr lang="vi-VN" sz="2500" dirty="0">
                  <a:latin typeface="Bahnschrift Condensed" panose="020B0502040204020203" pitchFamily="34" charset="0"/>
                </a:rPr>
                <a:t>.</a:t>
              </a:r>
              <a:endParaRPr lang="en-US" sz="25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BA843687-7AB3-7526-C5DD-6624A360B078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4D7968-6BAE-21EB-49FB-521B18B7E5F4}"/>
              </a:ext>
            </a:extLst>
          </p:cNvPr>
          <p:cNvGrpSpPr/>
          <p:nvPr/>
        </p:nvGrpSpPr>
        <p:grpSpPr>
          <a:xfrm>
            <a:off x="238368" y="3437838"/>
            <a:ext cx="11709832" cy="2490854"/>
            <a:chOff x="125868" y="1438565"/>
            <a:chExt cx="11709832" cy="20587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880C900-0E79-7BB8-57CC-3E56FB2E7A10}"/>
                </a:ext>
              </a:extLst>
            </p:cNvPr>
            <p:cNvGrpSpPr/>
            <p:nvPr/>
          </p:nvGrpSpPr>
          <p:grpSpPr>
            <a:xfrm>
              <a:off x="125868" y="1438565"/>
              <a:ext cx="11709832" cy="2058726"/>
              <a:chOff x="429330" y="1172736"/>
              <a:chExt cx="11458848" cy="896058"/>
            </a:xfrm>
          </p:grpSpPr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C98AAC0-08B6-C412-1A20-E4A30B1C8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330" y="1272182"/>
                <a:ext cx="11458848" cy="796612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38100">
                <a:solidFill>
                  <a:srgbClr val="C0000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81E0DE-7CB1-B4BE-2564-4F1F12D9D3E3}"/>
                  </a:ext>
                </a:extLst>
              </p:cNvPr>
              <p:cNvSpPr/>
              <p:nvPr/>
            </p:nvSpPr>
            <p:spPr>
              <a:xfrm>
                <a:off x="4900576" y="1172736"/>
                <a:ext cx="3176843" cy="197549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Bahnschrift Condensed" panose="020B0502040204020203" pitchFamily="34" charset="0"/>
                  </a:rPr>
                  <a:t>Thông 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tư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số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 08/2021/TT-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BGDĐT</a:t>
                </a:r>
                <a:endPara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5B35B6-DC49-4EBA-CD83-86CBFA2CB5DA}"/>
                </a:ext>
              </a:extLst>
            </p:cNvPr>
            <p:cNvSpPr txBox="1"/>
            <p:nvPr/>
          </p:nvSpPr>
          <p:spPr>
            <a:xfrm>
              <a:off x="351896" y="1937667"/>
              <a:ext cx="11365562" cy="1348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vi-VN" sz="2500" b="1" u="sng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Điểm a, Khoản 1, Điều 14</a:t>
              </a:r>
              <a:endParaRPr lang="en-US" sz="2500" b="1" u="sng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  <a:p>
              <a:pPr marL="457200" lvl="1" indent="0">
                <a:buNone/>
              </a:pP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Công nhận tốt nghiệp và cấp bằng tốt nghiệp</a:t>
              </a:r>
              <a:r>
                <a:rPr lang="vi-VN" sz="2500" dirty="0">
                  <a:latin typeface="Bahnschrift Condensed" panose="020B0502040204020203" pitchFamily="34" charset="0"/>
                </a:rPr>
                <a:t>: </a:t>
              </a:r>
              <a:r>
                <a:rPr lang="en-US" sz="2500" dirty="0">
                  <a:latin typeface="Bahnschrift Condensed" panose="020B0502040204020203" pitchFamily="34" charset="0"/>
                </a:rPr>
                <a:t>“</a:t>
              </a:r>
              <a:r>
                <a:rPr lang="vi-VN" sz="2500" dirty="0">
                  <a:latin typeface="Bahnschrift Condensed" panose="020B0502040204020203" pitchFamily="34" charset="0"/>
                </a:rPr>
                <a:t>Tích lũy đủ học phần, số tín chỉ và hoàn thành các nội dung bắt buộc khác theo yêu cầu của chương trình đào tạo, </a:t>
              </a:r>
              <a:r>
                <a:rPr lang="vi-VN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 chuẩn đầu ra</a:t>
              </a:r>
              <a:r>
                <a:rPr lang="vi-VN" sz="25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vi-VN" sz="2500" dirty="0">
                  <a:latin typeface="Bahnschrift Condensed" panose="020B0502040204020203" pitchFamily="34" charset="0"/>
                </a:rPr>
                <a:t>của chương trình đào tạo</a:t>
              </a:r>
              <a:r>
                <a:rPr lang="en-US" sz="2500" dirty="0">
                  <a:latin typeface="Bahnschrift Condensed" panose="020B0502040204020203" pitchFamily="34" charset="0"/>
                </a:rPr>
                <a:t>”</a:t>
              </a:r>
              <a:endParaRPr lang="vi-VN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1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7B87B313-AFFF-EB8D-8FF5-4BBC4920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DB3F-8352-8118-3B58-F339115AFBF8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5FD167-5A98-0DF2-2C75-FE0C14ACEB9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PHẢI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ĐÁNH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GIÁ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HỌC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TẬP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CĐR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CBECC0B-A2C5-57E3-69D7-D8F0EBE280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91BB8B7-66A5-D7E9-FD7F-88422C2A4C2A}"/>
              </a:ext>
            </a:extLst>
          </p:cNvPr>
          <p:cNvGrpSpPr/>
          <p:nvPr/>
        </p:nvGrpSpPr>
        <p:grpSpPr>
          <a:xfrm>
            <a:off x="246516" y="762870"/>
            <a:ext cx="11709832" cy="4901500"/>
            <a:chOff x="539419" y="1165897"/>
            <a:chExt cx="11458848" cy="3002923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7A87943-BE8F-78FF-AB4F-42E139DEA8B1}"/>
                </a:ext>
              </a:extLst>
            </p:cNvPr>
            <p:cNvSpPr txBox="1">
              <a:spLocks/>
            </p:cNvSpPr>
            <p:nvPr/>
          </p:nvSpPr>
          <p:spPr>
            <a:xfrm>
              <a:off x="539419" y="1280505"/>
              <a:ext cx="11458848" cy="2888315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3810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CBC34D-3D3E-57E8-EF84-515FBEB47F36}"/>
                </a:ext>
              </a:extLst>
            </p:cNvPr>
            <p:cNvSpPr/>
            <p:nvPr/>
          </p:nvSpPr>
          <p:spPr>
            <a:xfrm>
              <a:off x="4051548" y="1165897"/>
              <a:ext cx="4738242" cy="204388"/>
            </a:xfrm>
            <a:prstGeom prst="rect">
              <a:avLst/>
            </a:prstGeom>
            <a:solidFill>
              <a:srgbClr val="FF0000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Thông </a:t>
              </a:r>
              <a:r>
                <a:rPr lang="en-US" sz="2400" b="1" i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tư</a:t>
              </a:r>
              <a:r>
                <a:rPr lang="en-US" sz="2400" b="1" i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 </a:t>
              </a:r>
              <a:r>
                <a:rPr lang="en-US" sz="2400" b="1" i="0" dirty="0" err="1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số</a:t>
              </a:r>
              <a:r>
                <a:rPr lang="en-US" sz="2400" b="1" i="0" dirty="0">
                  <a:solidFill>
                    <a:schemeClr val="bg1"/>
                  </a:solidFill>
                  <a:effectLst/>
                  <a:latin typeface="Bahnschrift Condensed" panose="020B0502040204020203" pitchFamily="34" charset="0"/>
                </a:rPr>
                <a:t>: 04/2025/</a:t>
              </a:r>
              <a:r>
                <a:rPr lang="en-US" sz="24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TT-</a:t>
              </a:r>
              <a:r>
                <a:rPr lang="en-US" sz="2400" b="1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BGDĐT</a:t>
              </a:r>
              <a:endParaRPr lang="en-US" sz="24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B37E4F-C950-53C6-3C64-018AEEB3BDDC}"/>
              </a:ext>
            </a:extLst>
          </p:cNvPr>
          <p:cNvSpPr txBox="1"/>
          <p:nvPr/>
        </p:nvSpPr>
        <p:spPr>
          <a:xfrm>
            <a:off x="478020" y="1360671"/>
            <a:ext cx="1136556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 </a:t>
            </a:r>
            <a:r>
              <a:rPr lang="x-none" sz="2400" b="1" dirty="0">
                <a:solidFill>
                  <a:schemeClr val="accent5">
                    <a:lumMod val="50000"/>
                  </a:schemeClr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Tiêu chí 1.6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 </a:t>
            </a:r>
            <a:r>
              <a:rPr lang="x-none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 đầu ra </a:t>
            </a:r>
            <a:r>
              <a:rPr lang="x-none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của chương trình đào tạo </a:t>
            </a:r>
            <a:r>
              <a:rPr lang="x-none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 đo lường</a:t>
            </a:r>
            <a:r>
              <a:rPr lang="x-none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đánh giá tại thời điểm người học tốt nghiệp. </a:t>
            </a:r>
            <a:endParaRPr lang="en-US" sz="2400" dirty="0"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  </a:t>
            </a:r>
            <a:r>
              <a:rPr lang="x-none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Tiêu chí 2.2: </a:t>
            </a:r>
            <a:r>
              <a:rPr lang="x-none" sz="2400" b="1" dirty="0">
                <a:latin typeface="Bahnschrift Condensed" panose="020B0502040204020203" pitchFamily="34" charset="0"/>
              </a:rPr>
              <a:t>C</a:t>
            </a:r>
            <a:r>
              <a:rPr lang="x-none" sz="2400" dirty="0">
                <a:latin typeface="Bahnschrift Condensed" panose="020B0502040204020203" pitchFamily="34" charset="0"/>
              </a:rPr>
              <a:t>ấu trúc và nội dung của chương trình đào tạo được thiết kế và phát triển theo cách bảo đảm người học </a:t>
            </a:r>
            <a:r>
              <a:rPr lang="x-none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đạt được chuẩn đầu ra </a:t>
            </a:r>
            <a:r>
              <a:rPr lang="x-none" sz="2400" dirty="0">
                <a:latin typeface="Bahnschrift Condensed" panose="020B0502040204020203" pitchFamily="34" charset="0"/>
              </a:rPr>
              <a:t>và có khối lượng học tập phù hợp với quy định.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</a:t>
            </a:r>
            <a:r>
              <a:rPr lang="x-none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Tiêu chí 3.2: </a:t>
            </a:r>
            <a:r>
              <a:rPr lang="x-none" sz="2400" dirty="0">
                <a:latin typeface="Bahnschrift Condensed" panose="020B0502040204020203" pitchFamily="34" charset="0"/>
              </a:rPr>
              <a:t>Các hoạt động dạy và học được thiết kế </a:t>
            </a:r>
            <a:r>
              <a:rPr lang="x-none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tương thích với chuẩn đầu ra </a:t>
            </a:r>
            <a:r>
              <a:rPr lang="vi-VN" sz="2400" dirty="0">
                <a:latin typeface="Bahnschrift Condensed" panose="020B0502040204020203" pitchFamily="34" charset="0"/>
              </a:rPr>
              <a:t>của </a:t>
            </a:r>
            <a:r>
              <a:rPr lang="x-none" sz="2400" dirty="0">
                <a:latin typeface="Bahnschrift Condensed" panose="020B0502040204020203" pitchFamily="34" charset="0"/>
              </a:rPr>
              <a:t>chương trình đào tạo.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 </a:t>
            </a:r>
            <a:r>
              <a:rPr lang="x-none" sz="2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Tiêu chí 4.5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: </a:t>
            </a:r>
            <a:r>
              <a:rPr lang="x-none" sz="2400" dirty="0">
                <a:latin typeface="Bahnschrift Condensed" panose="020B0502040204020203" pitchFamily="34" charset="0"/>
              </a:rPr>
              <a:t>Các phương pháp đánh giá kết quả học tập bảo đảm </a:t>
            </a:r>
            <a:r>
              <a:rPr lang="x-none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đo lường được mức độ đạt chuẩn đầu ra </a:t>
            </a:r>
            <a:r>
              <a:rPr lang="x-none" sz="2400" dirty="0">
                <a:latin typeface="Bahnschrift Condensed" panose="020B0502040204020203" pitchFamily="34" charset="0"/>
              </a:rPr>
              <a:t>của từng học phần và chuẩn đầu ra của chương trình đào tạo.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3973DC0-99FA-2984-F872-EC7F7EE48420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0B89FE00-DF94-FA0F-9470-1980098A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4BC-7527-75C0-5A67-650CF6CB7207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2A1C2E-F5E1-64C1-97E8-9BC5CE296B83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2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00E472-5D2E-5E2C-2032-21F9A5E11F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616F676D-4F45-428E-4E7C-524AD83A1597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5BD0E-E78D-C0E0-BB26-D9B93EEC5EAB}"/>
              </a:ext>
            </a:extLst>
          </p:cNvPr>
          <p:cNvSpPr txBox="1"/>
          <p:nvPr/>
        </p:nvSpPr>
        <p:spPr>
          <a:xfrm>
            <a:off x="410640" y="689924"/>
            <a:ext cx="34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endParaRPr lang="en-US" sz="28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E8DB2B-C020-C522-D59A-ADABD4BFCD68}"/>
              </a:ext>
            </a:extLst>
          </p:cNvPr>
          <p:cNvGrpSpPr/>
          <p:nvPr/>
        </p:nvGrpSpPr>
        <p:grpSpPr>
          <a:xfrm>
            <a:off x="197049" y="1213144"/>
            <a:ext cx="3791944" cy="5001585"/>
            <a:chOff x="152400" y="742950"/>
            <a:chExt cx="2703159" cy="3886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CEFBFB-345E-692A-7105-9915000A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742950"/>
              <a:ext cx="2703159" cy="3886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D02D77-BFFE-A3FE-38BF-7EBCCA461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504951"/>
              <a:ext cx="2703159" cy="11811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343D73-CD12-CDAF-B8E8-36FBFD829DCA}"/>
              </a:ext>
            </a:extLst>
          </p:cNvPr>
          <p:cNvSpPr txBox="1"/>
          <p:nvPr/>
        </p:nvSpPr>
        <p:spPr>
          <a:xfrm>
            <a:off x="5888615" y="757177"/>
            <a:ext cx="462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dẫn</a:t>
            </a:r>
            <a:endParaRPr lang="en-US" sz="28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94CBF6-2E49-68A2-9277-7AE46D5BB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514" y="1565866"/>
            <a:ext cx="7075862" cy="173243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7AC68D-C469-C2B2-F08E-CD553FFFD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515" y="3746443"/>
            <a:ext cx="7075861" cy="176796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4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0E68B05E-C938-FB61-A3F4-4A2B48AC5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1DBC-F2A7-CD91-F407-230DE0A8C73E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C0AEC7-FF21-290E-B274-E84D3EE9863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2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HOẠCH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TRIỂN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KHAI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E33CCBE-4D69-AC0B-FB1E-1B06B30E3A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31E0B20-312A-CAB4-6C81-A66DFDC3CB15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AFEC73-DC03-32E2-0C62-6BAA077D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97" y="908850"/>
            <a:ext cx="11622374" cy="230273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C47727-BA35-9F5A-BCD7-128610D84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97" y="3603315"/>
            <a:ext cx="11622374" cy="23458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3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8E182B1F-39A1-2A6D-3083-298E254A0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A52C-6F1B-E3B2-0E95-FB56284EA93F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25D515-7391-8998-EA3C-1B63A735496B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2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 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QUY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TRÌNH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THU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THẬP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DỮ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LIỆU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ĐG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NH THEO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CĐR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2E187E1-2954-BDC5-DDE0-98E1D7F054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8A4E3481-5163-B813-C391-42E1BE7EDF59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B5C02-5EF7-D238-516F-EC9338F09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05" y="851063"/>
            <a:ext cx="5161582" cy="5423314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D7FA8-B523-4E21-E6BA-59A5C6948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655" y="851063"/>
            <a:ext cx="5729772" cy="5454271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26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61591362-1EFF-0C4D-C840-71A92F336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CF9B-2190-8C25-E8B9-3010679C7BF4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C7B9DF-B797-8F87-FA19-39562E671946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2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ĐẠT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ĐƯỢC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: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XÂY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DỰNG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PHẦN</a:t>
            </a:r>
            <a:r>
              <a:rPr lang="en-US" sz="33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MỀM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5E5FE95-3782-A0DF-0F50-18D864473F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B545BA-FA53-6E3C-AEDF-03EA66ECF3E5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D7D95-EC53-E691-5066-0B26CED6F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9" y="689925"/>
            <a:ext cx="11868789" cy="54982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B59CAC-285D-C00E-1EB4-10F6FE842456}"/>
              </a:ext>
            </a:extLst>
          </p:cNvPr>
          <p:cNvSpPr/>
          <p:nvPr/>
        </p:nvSpPr>
        <p:spPr>
          <a:xfrm>
            <a:off x="9416761" y="3861186"/>
            <a:ext cx="1141663" cy="988043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15426-A170-BC72-F2FA-4F325E0F3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9675CD-BB9E-9B1E-044A-0A0EEC15BA94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3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KHÓ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KHĂN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CHẾ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1547FD-646B-4E06-4483-8E2556328C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B9154AE6-81EC-1F70-B6A2-C4161B37FC00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2F6F70D-69DA-B138-0A07-5FE250C5DE13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F94F92-39FF-F06A-5592-07714B09B3DF}"/>
              </a:ext>
            </a:extLst>
          </p:cNvPr>
          <p:cNvSpPr/>
          <p:nvPr/>
        </p:nvSpPr>
        <p:spPr>
          <a:xfrm>
            <a:off x="103269" y="851647"/>
            <a:ext cx="11996325" cy="5317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Tiến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sĩ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chưa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hoàn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việc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rà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soát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việc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thống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chứa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yếu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Khối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việc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lên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tâm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lý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e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Sự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hiểu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biết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đội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ngũ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cón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chế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115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FAB6F0DD-F985-28E5-C576-BB4A5C51D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875-D6A8-5CDE-E886-116D589CBBE3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0C6277-BCBD-51D7-1B38-D26F112F3B60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QUY ĐỊNH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CỦA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HỌC VINH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AF4021-E3BD-9664-C166-1531C7B11B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45E3C72-E894-95FA-77A6-E493287B2761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E33FF-5FAC-1D6C-F409-AFEB81735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31" y="920353"/>
            <a:ext cx="11343337" cy="24181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2B33A-BE9C-E7D4-E38A-A119B16FC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75" y="4174690"/>
            <a:ext cx="5140364" cy="142087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F28B6-28F7-41E4-E59E-5BDB0B3D0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812" y="4147450"/>
            <a:ext cx="5179918" cy="14208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79FC63BC-8097-1873-2600-AA163BF13CF5}"/>
              </a:ext>
            </a:extLst>
          </p:cNvPr>
          <p:cNvSpPr/>
          <p:nvPr/>
        </p:nvSpPr>
        <p:spPr>
          <a:xfrm>
            <a:off x="2411804" y="3424701"/>
            <a:ext cx="883715" cy="695506"/>
          </a:xfrm>
          <a:prstGeom prst="upArrow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BD3D22B-7D2F-3AC4-B6F5-12E06AEC9036}"/>
              </a:ext>
            </a:extLst>
          </p:cNvPr>
          <p:cNvSpPr/>
          <p:nvPr/>
        </p:nvSpPr>
        <p:spPr>
          <a:xfrm>
            <a:off x="9093884" y="3415478"/>
            <a:ext cx="883715" cy="695506"/>
          </a:xfrm>
          <a:prstGeom prst="upArrow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3FC00-5F38-D12A-0104-4D8061E6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6334F5-4DE9-56FB-BAD1-C186DC2A6E6D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3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4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GIẢI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PHÁP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3AF1764-52C2-854C-0647-CA9D170B72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72E89F5D-978F-8E05-F82D-B4F18D77BCEE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A22E5C3-1E5C-9830-734B-3C76D7ED23FB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54EF5D-C65E-3D6A-9935-7542686ABD32}"/>
              </a:ext>
            </a:extLst>
          </p:cNvPr>
          <p:cNvSpPr/>
          <p:nvPr/>
        </p:nvSpPr>
        <p:spPr>
          <a:xfrm>
            <a:off x="103269" y="1157031"/>
            <a:ext cx="11996325" cy="4853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Hoàn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thành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việc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bậc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yêu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cầu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dựng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thống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và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huấn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cho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phương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pháp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dạy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tra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6828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74C1-B02F-3247-2B79-463AF6AC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56DCFD-D6E5-A407-A2F7-03644DBD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1891069"/>
            <a:ext cx="12118109" cy="2303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3</a:t>
            </a:r>
            <a:b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XẾP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HẠNG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ĐẠI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HỌC THEO QS ASIA</a:t>
            </a:r>
          </a:p>
        </p:txBody>
      </p:sp>
    </p:spTree>
    <p:extLst>
      <p:ext uri="{BB962C8B-B14F-4D97-AF65-F5344CB8AC3E}">
        <p14:creationId xmlns:p14="http://schemas.microsoft.com/office/powerpoint/2010/main" val="7198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BDA40376-20C5-D87A-E0EB-42ACFA85D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E7FA9A-1C4D-99A9-CE88-EBF1B9ADCC90}"/>
              </a:ext>
            </a:extLst>
          </p:cNvPr>
          <p:cNvSpPr txBox="1">
            <a:spLocks/>
          </p:cNvSpPr>
          <p:nvPr/>
        </p:nvSpPr>
        <p:spPr>
          <a:xfrm>
            <a:off x="-1" y="6031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3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SAO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ĐẠI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HỌC THEO QS ASIA?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DBD98D-D382-2161-8E19-19A4F97444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352C2EA-507D-8716-606C-EAB959731DEE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11CEC-D68E-D838-2F08-A7CB8F837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146" y="2230582"/>
            <a:ext cx="3996412" cy="246938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A13D5DF-0E87-FD81-EEBC-57463575D9E5}"/>
              </a:ext>
            </a:extLst>
          </p:cNvPr>
          <p:cNvGrpSpPr/>
          <p:nvPr/>
        </p:nvGrpSpPr>
        <p:grpSpPr>
          <a:xfrm>
            <a:off x="69849" y="1988127"/>
            <a:ext cx="7238423" cy="2585363"/>
            <a:chOff x="236162" y="2717391"/>
            <a:chExt cx="7079038" cy="18684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964EC2-B47A-BE9E-AE36-B798AD3ACFB0}"/>
                </a:ext>
              </a:extLst>
            </p:cNvPr>
            <p:cNvSpPr/>
            <p:nvPr/>
          </p:nvSpPr>
          <p:spPr>
            <a:xfrm>
              <a:off x="236162" y="2931957"/>
              <a:ext cx="7079038" cy="16538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CACA968-CC6B-0914-F285-A2FB093EE941}"/>
                </a:ext>
              </a:extLst>
            </p:cNvPr>
            <p:cNvSpPr/>
            <p:nvPr/>
          </p:nvSpPr>
          <p:spPr>
            <a:xfrm>
              <a:off x="2294085" y="2717391"/>
              <a:ext cx="2619375" cy="48194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entur" panose="02040603050506020204" pitchFamily="18" charset="0"/>
                  <a:ea typeface="Times New Roman" panose="02020603050405020304" pitchFamily="18" charset="0"/>
                  <a:cs typeface="+mn-cs"/>
                </a:rPr>
                <a:t>TẦM NHÌN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entur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9E5CA-2187-D68F-B8B7-046A1B537A8F}"/>
                </a:ext>
              </a:extLst>
            </p:cNvPr>
            <p:cNvSpPr txBox="1"/>
            <p:nvPr/>
          </p:nvSpPr>
          <p:spPr>
            <a:xfrm>
              <a:off x="328207" y="3339264"/>
              <a:ext cx="6894948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“</a:t>
              </a:r>
              <a:r>
                <a: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Trở thành đại học thông minh, xếp hạng tốp 500 đại học hàng đầu châu Á vào năm 2030, hướng đến tốp 1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000 đại học hàng đầu thế giới vào năm 2045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6F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”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5256F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D78E4A6-28C3-0026-08CD-C7A138E9B715}"/>
              </a:ext>
            </a:extLst>
          </p:cNvPr>
          <p:cNvSpPr/>
          <p:nvPr/>
        </p:nvSpPr>
        <p:spPr>
          <a:xfrm>
            <a:off x="7338445" y="3359727"/>
            <a:ext cx="616528" cy="574964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766C2-94BF-3D1B-DDF3-61F30A9DDF13}"/>
              </a:ext>
            </a:extLst>
          </p:cNvPr>
          <p:cNvCxnSpPr>
            <a:cxnSpLocks/>
          </p:cNvCxnSpPr>
          <p:nvPr/>
        </p:nvCxnSpPr>
        <p:spPr>
          <a:xfrm>
            <a:off x="3769591" y="3263049"/>
            <a:ext cx="3289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A0F040-696D-7D95-C91B-6E53C56AACBB}"/>
              </a:ext>
            </a:extLst>
          </p:cNvPr>
          <p:cNvCxnSpPr>
            <a:cxnSpLocks/>
          </p:cNvCxnSpPr>
          <p:nvPr/>
        </p:nvCxnSpPr>
        <p:spPr>
          <a:xfrm>
            <a:off x="263236" y="3637426"/>
            <a:ext cx="27016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713EBF89-4BB6-24E1-E8BB-A5AB65FD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77E98D-45A9-41DD-B9EA-2BF44CE4BC42}"/>
              </a:ext>
            </a:extLst>
          </p:cNvPr>
          <p:cNvSpPr txBox="1">
            <a:spLocks/>
          </p:cNvSpPr>
          <p:nvPr/>
        </p:nvSpPr>
        <p:spPr>
          <a:xfrm>
            <a:off x="-1" y="6031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3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2.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XẾP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HẠNG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TRƯỜNG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ĐHV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2025 </a:t>
            </a:r>
            <a:r>
              <a:rPr lang="en-US" sz="3600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(851-900)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77CE912-068D-3425-7E0B-2AE51F3412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67D2356-4A78-923D-407D-952CAF5C4C28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7058FA-F2E5-4CD9-B3CE-A77F95716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39525"/>
              </p:ext>
            </p:extLst>
          </p:nvPr>
        </p:nvGraphicFramePr>
        <p:xfrm>
          <a:off x="196381" y="887896"/>
          <a:ext cx="11731458" cy="539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321">
                  <a:extLst>
                    <a:ext uri="{9D8B030D-6E8A-4147-A177-3AD203B41FA5}">
                      <a16:colId xmlns:a16="http://schemas.microsoft.com/office/drawing/2014/main" val="4140222011"/>
                    </a:ext>
                  </a:extLst>
                </a:gridCol>
                <a:gridCol w="7533336">
                  <a:extLst>
                    <a:ext uri="{9D8B030D-6E8A-4147-A177-3AD203B41FA5}">
                      <a16:colId xmlns:a16="http://schemas.microsoft.com/office/drawing/2014/main" val="380019139"/>
                    </a:ext>
                  </a:extLst>
                </a:gridCol>
                <a:gridCol w="1393771">
                  <a:extLst>
                    <a:ext uri="{9D8B030D-6E8A-4147-A177-3AD203B41FA5}">
                      <a16:colId xmlns:a16="http://schemas.microsoft.com/office/drawing/2014/main" val="1180545849"/>
                    </a:ext>
                  </a:extLst>
                </a:gridCol>
                <a:gridCol w="1791030">
                  <a:extLst>
                    <a:ext uri="{9D8B030D-6E8A-4147-A177-3AD203B41FA5}">
                      <a16:colId xmlns:a16="http://schemas.microsoft.com/office/drawing/2014/main" val="426233085"/>
                    </a:ext>
                  </a:extLst>
                </a:gridCol>
              </a:tblGrid>
              <a:tr h="73207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TT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Chỉ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số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đánh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giá</a:t>
                      </a:r>
                      <a:endParaRPr lang="en-US" b="1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Trọng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số</a:t>
                      </a:r>
                      <a:endParaRPr lang="en-US" b="1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Điểm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của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Trường </a:t>
                      </a:r>
                      <a:r>
                        <a:rPr lang="en-US" b="1" dirty="0" err="1">
                          <a:latin typeface="Bahnschrift Condensed" panose="020B0502040204020203" pitchFamily="34" charset="0"/>
                        </a:rPr>
                        <a:t>ĐH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 Vinh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16608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hnschrift Condensed" panose="020B0502040204020203" pitchFamily="34" charset="0"/>
                        </a:rPr>
                        <a:t>Uy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tín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thuật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Academic reputation)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5.3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99896"/>
                  </a:ext>
                </a:extLst>
              </a:tr>
              <a:tr h="418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hnschrift Condensed" panose="020B0502040204020203" pitchFamily="34" charset="0"/>
                        </a:rPr>
                        <a:t>Uy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tín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tuyển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dụng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Employer reputation)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21.2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49874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Tỷ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lệ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Faculty/student ratio)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2.5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07574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>
                          <a:latin typeface="Bahnschrift Condensed" panose="020B0502040204020203" pitchFamily="34" charset="0"/>
                        </a:rPr>
                        <a:t>Mạng lưới nghiên cứu quốc tế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International research network)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5.9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78561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Số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trích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dẫn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bài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báo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Citations per paper)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7.2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8848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báo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Giảng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viên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(Papers per faculty)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4.3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08388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Tỷ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lệ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có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trình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độ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Tiến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sĩ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Staff with a PhD)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Chưa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được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đánh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giá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23890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Tỷ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lệ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quốc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tế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Proportion of international faculty)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Chưa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được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đánh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giá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15950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Tỷ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lệ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sinh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quốc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tế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Proportion of international students)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Chưa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được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đánh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giá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4174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>
                          <a:latin typeface="Bahnschrift Condensed" panose="020B0502040204020203" pitchFamily="34" charset="0"/>
                        </a:rPr>
                        <a:t>Tỷ lệ người 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nước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ngoài</a:t>
                      </a:r>
                      <a:r>
                        <a:rPr lang="vi-VN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đến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tại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trường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Proportion of inbound exchange students)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1.1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146006"/>
                  </a:ext>
                </a:extLst>
              </a:tr>
              <a:tr h="4241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Bahnschrift Condensed" panose="020B0502040204020203" pitchFamily="34" charset="0"/>
                        </a:rPr>
                        <a:t>Tỷ lệ người 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của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Trường</a:t>
                      </a:r>
                      <a:r>
                        <a:rPr lang="vi-VN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trao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 Condensed" panose="020B0502040204020203" pitchFamily="34" charset="0"/>
                        </a:rPr>
                        <a:t>đổi</a:t>
                      </a:r>
                      <a:r>
                        <a:rPr lang="en-US" dirty="0">
                          <a:latin typeface="Bahnschrift Condensed" panose="020B0502040204020203" pitchFamily="34" charset="0"/>
                        </a:rPr>
                        <a:t> (Outbound Exchange Student Ratio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Condensed" panose="020B0502040204020203" pitchFamily="34" charset="0"/>
                        </a:rPr>
                        <a:t>1.1</a:t>
                      </a:r>
                      <a:r>
                        <a:rPr lang="en-US" b="1" dirty="0"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127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79DB85D-7310-F54B-7B9E-4716EAD5DDD4}"/>
              </a:ext>
            </a:extLst>
          </p:cNvPr>
          <p:cNvSpPr/>
          <p:nvPr/>
        </p:nvSpPr>
        <p:spPr>
          <a:xfrm>
            <a:off x="196381" y="4128052"/>
            <a:ext cx="11731458" cy="1278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C615BECC-9CD3-944B-9B1B-88C0F116C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F88447-EC81-D4B4-CB91-93CC54ED006E}"/>
              </a:ext>
            </a:extLst>
          </p:cNvPr>
          <p:cNvSpPr txBox="1">
            <a:spLocks/>
          </p:cNvSpPr>
          <p:nvPr/>
        </p:nvSpPr>
        <p:spPr>
          <a:xfrm>
            <a:off x="0" y="-138935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YANSHAN</a:t>
            </a:r>
            <a:r>
              <a:rPr lang="en-US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UNIVERSITY-CHINA </a:t>
            </a:r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(TOP 750) 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0CF3F42-FB9E-50DB-AF31-633C4E656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645F46B-4B16-E359-8BCB-B884457DCB0B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120BB5-0849-7768-596B-86A1C1326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165164"/>
              </p:ext>
            </p:extLst>
          </p:nvPr>
        </p:nvGraphicFramePr>
        <p:xfrm>
          <a:off x="-1" y="652364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0A3AA0-720C-BEF6-EC2B-0C87EFE3B576}"/>
              </a:ext>
            </a:extLst>
          </p:cNvPr>
          <p:cNvSpPr/>
          <p:nvPr/>
        </p:nvSpPr>
        <p:spPr>
          <a:xfrm>
            <a:off x="441857" y="2123372"/>
            <a:ext cx="2055985" cy="3727954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61F9A-D667-F791-EC63-28FFFA970C74}"/>
              </a:ext>
            </a:extLst>
          </p:cNvPr>
          <p:cNvSpPr txBox="1"/>
          <p:nvPr/>
        </p:nvSpPr>
        <p:spPr>
          <a:xfrm>
            <a:off x="441857" y="1297115"/>
            <a:ext cx="205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CÁC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VINH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HƠN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96456E-4815-5F84-9C2B-13DB05B0AB5F}"/>
              </a:ext>
            </a:extLst>
          </p:cNvPr>
          <p:cNvSpPr/>
          <p:nvPr/>
        </p:nvSpPr>
        <p:spPr>
          <a:xfrm>
            <a:off x="10992678" y="2392017"/>
            <a:ext cx="1099931" cy="3459308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9B7EC4-D8BA-5D0A-4297-0917A56E7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85216"/>
              </p:ext>
            </p:extLst>
          </p:nvPr>
        </p:nvGraphicFramePr>
        <p:xfrm>
          <a:off x="1" y="652366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B2A2A8-4692-3990-8AB5-2C22F86C7DB0}"/>
              </a:ext>
            </a:extLst>
          </p:cNvPr>
          <p:cNvSpPr/>
          <p:nvPr/>
        </p:nvSpPr>
        <p:spPr>
          <a:xfrm>
            <a:off x="6891130" y="1943446"/>
            <a:ext cx="3226904" cy="3609215"/>
          </a:xfrm>
          <a:prstGeom prst="roundRect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DA632-EB9D-18F2-F88A-0AF9985C78AB}"/>
              </a:ext>
            </a:extLst>
          </p:cNvPr>
          <p:cNvSpPr txBox="1"/>
          <p:nvPr/>
        </p:nvSpPr>
        <p:spPr>
          <a:xfrm>
            <a:off x="6804991" y="1445383"/>
            <a:ext cx="29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CẦN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BỔ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SUNG THÔNG TIN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EB0C820-A818-D220-24BC-DE4D37B4E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57312"/>
              </p:ext>
            </p:extLst>
          </p:nvPr>
        </p:nvGraphicFramePr>
        <p:xfrm>
          <a:off x="3" y="639116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9473E5-9C6B-A5C0-93A0-E494C934A2AA}"/>
              </a:ext>
            </a:extLst>
          </p:cNvPr>
          <p:cNvSpPr/>
          <p:nvPr/>
        </p:nvSpPr>
        <p:spPr>
          <a:xfrm>
            <a:off x="3664224" y="1297115"/>
            <a:ext cx="3226904" cy="4507337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6464AA-9630-E8DA-F8D4-DA3D49DAB0AF}"/>
              </a:ext>
            </a:extLst>
          </p:cNvPr>
          <p:cNvSpPr txBox="1"/>
          <p:nvPr/>
        </p:nvSpPr>
        <p:spPr>
          <a:xfrm>
            <a:off x="3664224" y="823869"/>
            <a:ext cx="341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PHÁT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LƯỚI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NGIÊN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CỨU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110A527-BFE7-1C16-9D49-CF66BA284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660778"/>
              </p:ext>
            </p:extLst>
          </p:nvPr>
        </p:nvGraphicFramePr>
        <p:xfrm>
          <a:off x="16842" y="631280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F1A792-B3F6-D6C4-DD66-12127376FB8F}"/>
              </a:ext>
            </a:extLst>
          </p:cNvPr>
          <p:cNvSpPr/>
          <p:nvPr/>
        </p:nvSpPr>
        <p:spPr>
          <a:xfrm>
            <a:off x="2501748" y="2113723"/>
            <a:ext cx="1152944" cy="3299791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E89D2F-63D6-67C4-86CF-C9B4B696A909}"/>
              </a:ext>
            </a:extLst>
          </p:cNvPr>
          <p:cNvSpPr txBox="1"/>
          <p:nvPr/>
        </p:nvSpPr>
        <p:spPr>
          <a:xfrm>
            <a:off x="1542682" y="1537399"/>
            <a:ext cx="284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GIẢM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TỶ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LỆ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SINH VIÊN/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GV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BB6CF1A-7B21-5E1F-7BC7-C07660DD9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625964"/>
              </p:ext>
            </p:extLst>
          </p:nvPr>
        </p:nvGraphicFramePr>
        <p:xfrm>
          <a:off x="-9662" y="618028"/>
          <a:ext cx="12186569" cy="57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CCA52A-CF4A-A744-3ADE-BC1667551585}"/>
              </a:ext>
            </a:extLst>
          </p:cNvPr>
          <p:cNvSpPr/>
          <p:nvPr/>
        </p:nvSpPr>
        <p:spPr>
          <a:xfrm>
            <a:off x="9974312" y="1537399"/>
            <a:ext cx="1099931" cy="4157655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E4F375-E180-650D-A06E-F7EDB1C2E65C}"/>
              </a:ext>
            </a:extLst>
          </p:cNvPr>
          <p:cNvSpPr txBox="1"/>
          <p:nvPr/>
        </p:nvSpPr>
        <p:spPr>
          <a:xfrm>
            <a:off x="8990404" y="1018482"/>
            <a:ext cx="284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THU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HÚT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SINH VIÊN QUỐC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TẾ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  <p:bldP spid="6" grpId="0"/>
      <p:bldP spid="7" grpId="0" animBg="1"/>
      <p:bldGraphic spid="8" grpId="0">
        <p:bldAsOne/>
      </p:bldGraphic>
      <p:bldP spid="9" grpId="0" animBg="1"/>
      <p:bldP spid="10" grpId="0"/>
      <p:bldGraphic spid="11" grpId="0">
        <p:bldAsOne/>
      </p:bldGraphic>
      <p:bldP spid="13" grpId="0" animBg="1"/>
      <p:bldP spid="14" grpId="0"/>
      <p:bldGraphic spid="15" grpId="0">
        <p:bldAsOne/>
      </p:bldGraphic>
      <p:bldP spid="16" grpId="0" animBg="1"/>
      <p:bldP spid="17" grpId="0"/>
      <p:bldGraphic spid="18" grpId="0">
        <p:bldAsOne/>
      </p:bldGraphic>
      <p:bldP spid="19" grpId="0" animBg="1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9BF0EE91-4E5B-0260-18B7-2856C8C2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A571A0-530A-9129-212B-65CD3039322E}"/>
              </a:ext>
            </a:extLst>
          </p:cNvPr>
          <p:cNvSpPr txBox="1">
            <a:spLocks/>
          </p:cNvSpPr>
          <p:nvPr/>
        </p:nvSpPr>
        <p:spPr>
          <a:xfrm>
            <a:off x="0" y="-138935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ACHARYA NAGAR UNIVERSITY -INDIA </a:t>
            </a:r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(TOP 700) 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F60078-3A2E-BE5D-5391-0411F08096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22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BF3E88-5832-D68E-1E38-7FBAB7E3E335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C04079F-0054-456F-98AA-88B601A8F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870049"/>
              </p:ext>
            </p:extLst>
          </p:nvPr>
        </p:nvGraphicFramePr>
        <p:xfrm>
          <a:off x="0" y="652364"/>
          <a:ext cx="12125739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60812A-2389-2B3B-A14B-32D3C5F40D4E}"/>
              </a:ext>
            </a:extLst>
          </p:cNvPr>
          <p:cNvSpPr/>
          <p:nvPr/>
        </p:nvSpPr>
        <p:spPr>
          <a:xfrm>
            <a:off x="1482407" y="1480250"/>
            <a:ext cx="1082199" cy="4080316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C4BDEC-6AE8-1C90-820D-14D0C4E96379}"/>
              </a:ext>
            </a:extLst>
          </p:cNvPr>
          <p:cNvSpPr txBox="1"/>
          <p:nvPr/>
        </p:nvSpPr>
        <p:spPr>
          <a:xfrm>
            <a:off x="510772" y="881641"/>
            <a:ext cx="366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CÁC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ĐHV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HƠN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D7BDB27-D66B-AEFF-6E74-DDA5D2C636DF}"/>
              </a:ext>
            </a:extLst>
          </p:cNvPr>
          <p:cNvSpPr/>
          <p:nvPr/>
        </p:nvSpPr>
        <p:spPr>
          <a:xfrm>
            <a:off x="4627389" y="1828800"/>
            <a:ext cx="1082199" cy="3520084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48F4370-78AC-962C-15D3-D30D50A63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721855"/>
              </p:ext>
            </p:extLst>
          </p:nvPr>
        </p:nvGraphicFramePr>
        <p:xfrm>
          <a:off x="14449" y="641119"/>
          <a:ext cx="12125739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C290C91-0E39-258A-1268-6DAF7F0A6BFA}"/>
              </a:ext>
            </a:extLst>
          </p:cNvPr>
          <p:cNvSpPr/>
          <p:nvPr/>
        </p:nvSpPr>
        <p:spPr>
          <a:xfrm>
            <a:off x="6795655" y="1159565"/>
            <a:ext cx="3124200" cy="4309593"/>
          </a:xfrm>
          <a:prstGeom prst="roundRect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8BE2F1-0DBD-299F-4141-674B4E11A956}"/>
              </a:ext>
            </a:extLst>
          </p:cNvPr>
          <p:cNvSpPr txBox="1"/>
          <p:nvPr/>
        </p:nvSpPr>
        <p:spPr>
          <a:xfrm>
            <a:off x="6318255" y="721299"/>
            <a:ext cx="366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CUNG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CẤP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THÔNG TIN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DỮ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LIỆU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EF2BD4EB-CCFB-E3F1-BF0F-999BCA8FF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85180"/>
              </p:ext>
            </p:extLst>
          </p:nvPr>
        </p:nvGraphicFramePr>
        <p:xfrm>
          <a:off x="30414" y="649516"/>
          <a:ext cx="12125739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FFB1314-F2C6-7978-7D30-0030F2611FC6}"/>
              </a:ext>
            </a:extLst>
          </p:cNvPr>
          <p:cNvSpPr/>
          <p:nvPr/>
        </p:nvSpPr>
        <p:spPr>
          <a:xfrm>
            <a:off x="3597965" y="1159564"/>
            <a:ext cx="1029422" cy="4309593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2F0DB4-44BC-3293-5599-8B1F722C3FFE}"/>
              </a:ext>
            </a:extLst>
          </p:cNvPr>
          <p:cNvSpPr txBox="1"/>
          <p:nvPr/>
        </p:nvSpPr>
        <p:spPr>
          <a:xfrm>
            <a:off x="3495543" y="622183"/>
            <a:ext cx="395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NÂNG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BÁO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LƯỚI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NC QT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5D39882-9743-4469-D3E9-A21F8E414C1C}"/>
              </a:ext>
            </a:extLst>
          </p:cNvPr>
          <p:cNvSpPr/>
          <p:nvPr/>
        </p:nvSpPr>
        <p:spPr>
          <a:xfrm>
            <a:off x="5651799" y="1154882"/>
            <a:ext cx="1029422" cy="4180749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4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2" grpId="0" animBg="1"/>
      <p:bldP spid="23" grpId="0"/>
      <p:bldP spid="24" grpId="0" animBg="1"/>
      <p:bldGraphic spid="25" grpId="0">
        <p:bldAsOne/>
      </p:bldGraphic>
      <p:bldP spid="26" grpId="0" animBg="1"/>
      <p:bldP spid="27" grpId="0"/>
      <p:bldGraphic spid="30" grpId="0">
        <p:bldAsOne/>
      </p:bldGraphic>
      <p:bldP spid="31" grpId="0" animBg="1"/>
      <p:bldP spid="32" grpId="0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Shape 560">
          <a:extLst>
            <a:ext uri="{FF2B5EF4-FFF2-40B4-BE49-F238E27FC236}">
              <a16:creationId xmlns:a16="http://schemas.microsoft.com/office/drawing/2014/main" id="{493B8023-4782-6B39-3F9F-DFD15E3D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DE637A-3B8D-4C70-135F-724E999137A8}"/>
              </a:ext>
            </a:extLst>
          </p:cNvPr>
          <p:cNvSpPr txBox="1">
            <a:spLocks/>
          </p:cNvSpPr>
          <p:nvPr/>
        </p:nvSpPr>
        <p:spPr>
          <a:xfrm>
            <a:off x="0" y="-138935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YASOUJ</a:t>
            </a:r>
            <a:r>
              <a:rPr lang="en-US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UNIVERSITY-JAPAN </a:t>
            </a:r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(TOP 500) 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0D0ED5-9480-D84A-DF51-CF87D7C80C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F90167-6E43-04C3-EA46-9FBC42363A0A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70336F4-9949-BC31-6869-15CCF173A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53680"/>
              </p:ext>
            </p:extLst>
          </p:nvPr>
        </p:nvGraphicFramePr>
        <p:xfrm>
          <a:off x="0" y="665429"/>
          <a:ext cx="12059805" cy="566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0A3713-4EE9-5A10-84DC-6F5EA58016BE}"/>
              </a:ext>
            </a:extLst>
          </p:cNvPr>
          <p:cNvSpPr/>
          <p:nvPr/>
        </p:nvSpPr>
        <p:spPr>
          <a:xfrm>
            <a:off x="417310" y="2680432"/>
            <a:ext cx="2153612" cy="2898733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76C96-CDA9-9D50-2E4A-CBDE9E8BF44B}"/>
              </a:ext>
            </a:extLst>
          </p:cNvPr>
          <p:cNvSpPr txBox="1"/>
          <p:nvPr/>
        </p:nvSpPr>
        <p:spPr>
          <a:xfrm>
            <a:off x="304800" y="2226616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ĐH</a:t>
            </a:r>
            <a:r>
              <a:rPr lang="en-US" b="1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 VINH </a:t>
            </a:r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chemeClr val="accent6"/>
                </a:solidFill>
                <a:latin typeface="Bahnschrift Condensed" panose="020B0502040204020203" pitchFamily="34" charset="0"/>
              </a:rPr>
              <a:t>HƠN</a:t>
            </a:r>
            <a:endParaRPr lang="en-US" b="1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AEDCB80-0AAB-CB2F-AB7D-F980E8236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342396"/>
              </p:ext>
            </p:extLst>
          </p:nvPr>
        </p:nvGraphicFramePr>
        <p:xfrm>
          <a:off x="0" y="665429"/>
          <a:ext cx="12059805" cy="568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4FDE44-3DBA-0477-40EC-B827F2AC980B}"/>
              </a:ext>
            </a:extLst>
          </p:cNvPr>
          <p:cNvSpPr/>
          <p:nvPr/>
        </p:nvSpPr>
        <p:spPr>
          <a:xfrm>
            <a:off x="6754560" y="1179524"/>
            <a:ext cx="3171318" cy="4236281"/>
          </a:xfrm>
          <a:prstGeom prst="roundRect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530A79-5AFC-5605-034A-961F9BA09EDE}"/>
              </a:ext>
            </a:extLst>
          </p:cNvPr>
          <p:cNvSpPr txBox="1"/>
          <p:nvPr/>
        </p:nvSpPr>
        <p:spPr>
          <a:xfrm>
            <a:off x="6917635" y="781122"/>
            <a:ext cx="300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CUNG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CẤP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THÔNG TIN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GIÁ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0269F9A-43DE-DCDC-2E9C-78468903B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24429"/>
              </p:ext>
            </p:extLst>
          </p:nvPr>
        </p:nvGraphicFramePr>
        <p:xfrm>
          <a:off x="-1" y="649248"/>
          <a:ext cx="12059805" cy="568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F14037-83D5-2CA2-35AA-CEBEEDA34361}"/>
              </a:ext>
            </a:extLst>
          </p:cNvPr>
          <p:cNvSpPr/>
          <p:nvPr/>
        </p:nvSpPr>
        <p:spPr>
          <a:xfrm>
            <a:off x="3501021" y="1404350"/>
            <a:ext cx="3171318" cy="4236281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05DB83-D6DE-A496-E016-7AB769773B02}"/>
              </a:ext>
            </a:extLst>
          </p:cNvPr>
          <p:cNvSpPr txBox="1"/>
          <p:nvPr/>
        </p:nvSpPr>
        <p:spPr>
          <a:xfrm>
            <a:off x="3660341" y="944759"/>
            <a:ext cx="300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THIỆN 03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  <p:bldP spid="16" grpId="0"/>
      <p:bldGraphic spid="17" grpId="0">
        <p:bldAsOne/>
      </p:bldGraphic>
      <p:bldP spid="18" grpId="0" animBg="1"/>
      <p:bldP spid="19" grpId="0"/>
      <p:bldGraphic spid="23" grpId="0">
        <p:bldAsOne/>
      </p:bldGraphic>
      <p:bldP spid="24" grpId="0" animBg="1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3D34A8A-6AA7-4B21-8443-0321D5FA1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963E63-6562-C771-047A-34F29A3EC9D0}"/>
              </a:ext>
            </a:extLst>
          </p:cNvPr>
          <p:cNvSpPr txBox="1">
            <a:spLocks/>
          </p:cNvSpPr>
          <p:nvPr/>
        </p:nvSpPr>
        <p:spPr>
          <a:xfrm>
            <a:off x="0" y="-138935"/>
            <a:ext cx="12192001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TRƯỜNG </a:t>
            </a:r>
            <a:r>
              <a:rPr lang="en-US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AIMST</a:t>
            </a:r>
            <a:r>
              <a:rPr lang="en-US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UNIVERSITY-MALAYSIA </a:t>
            </a:r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(450) 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B8B538-3507-CBCE-7C91-FF4DF8CEB0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B3736C7-B44C-7157-1F96-74D95AF677D5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D2EE73-4297-4A85-9E96-A8B4D96D9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66038"/>
              </p:ext>
            </p:extLst>
          </p:nvPr>
        </p:nvGraphicFramePr>
        <p:xfrm>
          <a:off x="0" y="644632"/>
          <a:ext cx="11974512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602830-C52B-C0A9-8670-65822646CDEC}"/>
              </a:ext>
            </a:extLst>
          </p:cNvPr>
          <p:cNvSpPr/>
          <p:nvPr/>
        </p:nvSpPr>
        <p:spPr>
          <a:xfrm>
            <a:off x="1439018" y="1310859"/>
            <a:ext cx="1120074" cy="4236281"/>
          </a:xfrm>
          <a:prstGeom prst="roundRect">
            <a:avLst/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AE98D-D44C-6958-C12E-8BF416DF4200}"/>
              </a:ext>
            </a:extLst>
          </p:cNvPr>
          <p:cNvSpPr txBox="1"/>
          <p:nvPr/>
        </p:nvSpPr>
        <p:spPr>
          <a:xfrm>
            <a:off x="630993" y="815013"/>
            <a:ext cx="307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ĐHV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CAO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HƠN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768B60-552D-0A90-1DDE-380496FCD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328383"/>
              </p:ext>
            </p:extLst>
          </p:nvPr>
        </p:nvGraphicFramePr>
        <p:xfrm>
          <a:off x="0" y="477311"/>
          <a:ext cx="11974512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4EFD68-B2DE-7888-9237-4DF957112174}"/>
              </a:ext>
            </a:extLst>
          </p:cNvPr>
          <p:cNvSpPr/>
          <p:nvPr/>
        </p:nvSpPr>
        <p:spPr>
          <a:xfrm>
            <a:off x="3532862" y="2226365"/>
            <a:ext cx="1120074" cy="3266097"/>
          </a:xfrm>
          <a:prstGeom prst="roundRect">
            <a:avLst/>
          </a:prstGeom>
          <a:noFill/>
          <a:ln w="50800" cap="flat" cmpd="sng" algn="ctr">
            <a:solidFill>
              <a:srgbClr val="CC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48194-9724-4204-2C69-28882D0436D7}"/>
              </a:ext>
            </a:extLst>
          </p:cNvPr>
          <p:cNvSpPr txBox="1"/>
          <p:nvPr/>
        </p:nvSpPr>
        <p:spPr>
          <a:xfrm>
            <a:off x="2911555" y="1605411"/>
            <a:ext cx="307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CHỈ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SỐ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GIÁ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TƯƠNG</a:t>
            </a:r>
            <a:r>
              <a:rPr lang="en-US" b="1" dirty="0">
                <a:solidFill>
                  <a:srgbClr val="CC00CC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Bahnschrift Condensed" panose="020B0502040204020203" pitchFamily="34" charset="0"/>
              </a:rPr>
              <a:t>ĐƯƠNG</a:t>
            </a:r>
            <a:endParaRPr lang="en-US" b="1" dirty="0">
              <a:solidFill>
                <a:srgbClr val="CC00CC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8E459F-A7AC-58B7-BB2A-CD5A87A38809}"/>
              </a:ext>
            </a:extLst>
          </p:cNvPr>
          <p:cNvSpPr/>
          <p:nvPr/>
        </p:nvSpPr>
        <p:spPr>
          <a:xfrm>
            <a:off x="10812394" y="2405270"/>
            <a:ext cx="1120074" cy="3266097"/>
          </a:xfrm>
          <a:prstGeom prst="roundRect">
            <a:avLst/>
          </a:prstGeom>
          <a:noFill/>
          <a:ln w="50800" cap="flat" cmpd="sng" algn="ctr">
            <a:solidFill>
              <a:srgbClr val="CC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E6C7F9A-B61E-E998-79F2-AD5F8068F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619154"/>
              </p:ext>
            </p:extLst>
          </p:nvPr>
        </p:nvGraphicFramePr>
        <p:xfrm>
          <a:off x="91151" y="531989"/>
          <a:ext cx="11974512" cy="561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603641-94D7-034B-7BCB-619F669B6345}"/>
              </a:ext>
            </a:extLst>
          </p:cNvPr>
          <p:cNvSpPr/>
          <p:nvPr/>
        </p:nvSpPr>
        <p:spPr>
          <a:xfrm>
            <a:off x="6877421" y="2281043"/>
            <a:ext cx="3081587" cy="3266097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D90566-0030-211A-EA4C-3CDAFDF9CE86}"/>
              </a:ext>
            </a:extLst>
          </p:cNvPr>
          <p:cNvSpPr txBox="1"/>
          <p:nvPr/>
        </p:nvSpPr>
        <p:spPr>
          <a:xfrm>
            <a:off x="6673558" y="1769859"/>
            <a:ext cx="307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BỔ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SUNG THÔNG TIN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ĐẠT </a:t>
            </a:r>
            <a:r>
              <a:rPr lang="en-US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endParaRPr lang="en-US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  <p:bldP spid="6" grpId="0"/>
      <p:bldGraphic spid="9" grpId="0">
        <p:bldAsOne/>
      </p:bldGraphic>
      <p:bldP spid="10" grpId="0" animBg="1"/>
      <p:bldP spid="11" grpId="0"/>
      <p:bldP spid="13" grpId="0" animBg="1"/>
      <p:bldGraphic spid="14" grpId="0">
        <p:bldAsOne/>
      </p:bldGraphic>
      <p:bldP spid="15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B0C783CB-AB06-BD49-B203-1CD767D6B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16690A-C8A3-00CF-B674-6219EB55718F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3.4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PHÁP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0D8B1EF-A322-DD3B-4BAE-D52C52448D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646E5C-9418-D61B-725C-81F422EB48FA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4C0FD5-FB17-6E29-9675-5221A2AE73D8}"/>
              </a:ext>
            </a:extLst>
          </p:cNvPr>
          <p:cNvSpPr/>
          <p:nvPr/>
        </p:nvSpPr>
        <p:spPr>
          <a:xfrm>
            <a:off x="189440" y="981905"/>
            <a:ext cx="11807687" cy="52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Bổ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sung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dữ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liệu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7-9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GV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cường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mạng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lưới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NC QT,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trích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SL, CL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uy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thuật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uy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dụng</a:t>
            </a:r>
            <a:endParaRPr lang="en-US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Thu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hút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/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tất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nghiên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khoa </a:t>
            </a:r>
            <a:r>
              <a:rPr lang="en-US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09CC502-4449-3C98-D12A-0057632F5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398AE-BDDC-29D1-D394-18CBEE851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E8DB74-A22F-F59D-DD76-2FEEBB82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1891069"/>
            <a:ext cx="12118109" cy="2303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4</a:t>
            </a:r>
            <a:b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MỤC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TIÊU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KẾ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HOẠCH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4268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1891069"/>
            <a:ext cx="12118109" cy="2303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1</a:t>
            </a:r>
            <a:b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GIỚI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THIỆU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XẾP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HẠNG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CTĐT</a:t>
            </a:r>
            <a:r>
              <a:rPr lang="en-US" sz="4400" dirty="0">
                <a:latin typeface="Bahnschrift Condensed" panose="020B0502040204020203" pitchFamily="34" charset="0"/>
                <a:cs typeface="Arial" panose="020B0604020202020204" pitchFamily="34" charset="0"/>
              </a:rPr>
              <a:t> THEO QS</a:t>
            </a:r>
          </a:p>
        </p:txBody>
      </p:sp>
    </p:spTree>
    <p:extLst>
      <p:ext uri="{BB962C8B-B14F-4D97-AF65-F5344CB8AC3E}">
        <p14:creationId xmlns:p14="http://schemas.microsoft.com/office/powerpoint/2010/main" val="3168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A4A49F1F-1FA4-A0FC-4EA4-D02F5723D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B203AB-C37A-F70D-38FD-411DFC7E2F74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TIÊU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HOẠCH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2025: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KĐCLGD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CÁC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CTĐT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3BC641-5BAC-65E1-6DD8-11D40773C9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1A5CFE1-6B6C-4CB7-CF50-C9FC38B6B787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6C4524-CCF0-63C6-EED0-E1342A0031C4}"/>
              </a:ext>
            </a:extLst>
          </p:cNvPr>
          <p:cNvSpPr/>
          <p:nvPr/>
        </p:nvSpPr>
        <p:spPr>
          <a:xfrm>
            <a:off x="189440" y="767113"/>
            <a:ext cx="11807687" cy="52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Công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16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nước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; 03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; 01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THPT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Chuyên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Hoàn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15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3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01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THPT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Chuyên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Nâng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KĐCL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51,3%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KĐ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4,4%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KĐ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Quốc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96%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GV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KĐ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BDA03C5-C59A-A29D-2A6F-F92B6EEC7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49AD1F67-BFDB-ABBC-5977-BFAF7CBB5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A90C27-F58C-BF1C-E146-8EB8F28FBE8C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TIÊU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HOẠCH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2025: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HỌC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THEO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CĐR</a:t>
            </a:r>
            <a:endParaRPr lang="vi-VN" sz="33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A39969D-8C09-3D77-6DC9-121C9FC44D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3AD66B1-579B-73B9-5DA0-941556E7C69F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7535A2-44CE-A745-F5DD-D9B8125C6C11}"/>
              </a:ext>
            </a:extLst>
          </p:cNvPr>
          <p:cNvSpPr/>
          <p:nvPr/>
        </p:nvSpPr>
        <p:spPr>
          <a:xfrm>
            <a:off x="79780" y="767113"/>
            <a:ext cx="11917347" cy="52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Công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rà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soát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Rà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soát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tiến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CTĐT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Đại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32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Tiến </a:t>
            </a:r>
            <a:r>
              <a:rPr lang="en-US" sz="32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sĩ</a:t>
            </a:r>
            <a:endParaRPr lang="en-US" sz="32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dựng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thống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hỗ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trợ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Hoàn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lý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TNKQ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LMS</a:t>
            </a: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KH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dữ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liệu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CĐR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ban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kèm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Quyết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527/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QĐ-ĐHV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07/3/2025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Hiệu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trưởng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C520D5-2B4F-29CE-50A2-4E10A741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FCE536C3-1D41-D491-1FD1-985073BEC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513661-D3E7-AC7F-08F7-5EACB01F815B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4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TIÊU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HOẠCH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2025: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QS-ASIA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(700-750)</a:t>
            </a:r>
            <a:endParaRPr lang="vi-VN" sz="33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6836DFD-FCC4-163A-242B-A912B000CB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1939178-D2E9-56ED-23A4-82302BDA9C10}"/>
              </a:ext>
            </a:extLst>
          </p:cNvPr>
          <p:cNvSpPr txBox="1">
            <a:spLocks/>
          </p:cNvSpPr>
          <p:nvPr/>
        </p:nvSpPr>
        <p:spPr>
          <a:xfrm>
            <a:off x="0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>
                <a:latin typeface="Bahnschrift SemiBold Condensed" panose="020B0502040204020203" pitchFamily="34" charset="0"/>
              </a:rPr>
              <a:t>Hội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triển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khai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Kế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công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năm</a:t>
            </a:r>
            <a:r>
              <a:rPr lang="en-US" sz="1800" dirty="0">
                <a:latin typeface="Bahnschrift SemiBold Condensed" panose="020B0502040204020203" pitchFamily="34" charset="0"/>
              </a:rPr>
              <a:t> 2025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5A3861D-6CA0-1F2D-7EAD-95993A3FD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A35300-800C-402C-D1B0-41AD660A6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591370"/>
              </p:ext>
            </p:extLst>
          </p:nvPr>
        </p:nvGraphicFramePr>
        <p:xfrm>
          <a:off x="235527" y="817419"/>
          <a:ext cx="11887200" cy="538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55C427-2380-47BA-0CE9-12A884C575E7}"/>
              </a:ext>
            </a:extLst>
          </p:cNvPr>
          <p:cNvSpPr/>
          <p:nvPr/>
        </p:nvSpPr>
        <p:spPr>
          <a:xfrm>
            <a:off x="1656522" y="1404350"/>
            <a:ext cx="1096777" cy="4236281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5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800" y="1898017"/>
            <a:ext cx="10305360" cy="838911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vi-VN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C6F30-CF98-9A88-3A49-376AD3F2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11" y="2955"/>
            <a:ext cx="12357397" cy="68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648A730-FB1C-FCC9-0586-4B825DA6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550-3169-0AD4-5B97-C269C836B0D8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6714CD-6527-0B25-FBD3-6ECBC153C8B3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NỘI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DUNG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SÁNH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B56F7B-4623-7C58-15AB-6EB74F53F2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A144CAC-810B-FC00-FEDF-6658249238C7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03AA35-74CB-8F15-0B8B-666B136D7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29068"/>
              </p:ext>
            </p:extLst>
          </p:nvPr>
        </p:nvGraphicFramePr>
        <p:xfrm>
          <a:off x="193930" y="846893"/>
          <a:ext cx="11858967" cy="5265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7463">
                  <a:extLst>
                    <a:ext uri="{9D8B030D-6E8A-4147-A177-3AD203B41FA5}">
                      <a16:colId xmlns:a16="http://schemas.microsoft.com/office/drawing/2014/main" val="4236630547"/>
                    </a:ext>
                  </a:extLst>
                </a:gridCol>
                <a:gridCol w="10801504">
                  <a:extLst>
                    <a:ext uri="{9D8B030D-6E8A-4147-A177-3AD203B41FA5}">
                      <a16:colId xmlns:a16="http://schemas.microsoft.com/office/drawing/2014/main" val="2173195443"/>
                    </a:ext>
                  </a:extLst>
                </a:gridCol>
              </a:tblGrid>
              <a:tr h="65818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1.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sự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844442"/>
                  </a:ext>
                </a:extLst>
              </a:tr>
              <a:tr h="65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1.1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Tỷ lệ giảng viên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hữu</a:t>
                      </a: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65461"/>
                  </a:ext>
                </a:extLst>
              </a:tr>
              <a:tr h="65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>
                          <a:effectLst/>
                          <a:latin typeface="Bahnschrift Condensed" panose="020B0502040204020203" pitchFamily="34" charset="0"/>
                        </a:rPr>
                        <a:t>1.2</a:t>
                      </a:r>
                      <a:endParaRPr lang="en-US" sz="32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Tỷ lệ giảng viên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thỉnh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478501"/>
                  </a:ext>
                </a:extLst>
              </a:tr>
              <a:tr h="65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>
                          <a:effectLst/>
                          <a:latin typeface="Bahnschrift Condensed" panose="020B0502040204020203" pitchFamily="34" charset="0"/>
                        </a:rPr>
                        <a:t>1.</a:t>
                      </a:r>
                      <a:r>
                        <a:rPr lang="en-US" sz="3200">
                          <a:effectLst/>
                          <a:latin typeface="Bahnschrift Condensed" panose="020B0502040204020203" pitchFamily="34" charset="0"/>
                        </a:rPr>
                        <a:t>3</a:t>
                      </a:r>
                      <a:endParaRPr lang="en-US" sz="32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Tỷ lệ nhân viên/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34954"/>
                  </a:ext>
                </a:extLst>
              </a:tr>
              <a:tr h="65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>
                          <a:effectLst/>
                          <a:latin typeface="Bahnschrift Condensed" panose="020B0502040204020203" pitchFamily="34" charset="0"/>
                        </a:rPr>
                        <a:t>1.</a:t>
                      </a:r>
                      <a:r>
                        <a:rPr lang="en-US" sz="3200">
                          <a:effectLst/>
                          <a:latin typeface="Bahnschrift Condensed" panose="020B0502040204020203" pitchFamily="34" charset="0"/>
                        </a:rPr>
                        <a:t>4</a:t>
                      </a:r>
                      <a:endParaRPr lang="en-US" sz="32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spc="-10" dirty="0">
                          <a:effectLst/>
                          <a:latin typeface="Bahnschrift Condensed" panose="020B0502040204020203" pitchFamily="34" charset="0"/>
                        </a:rPr>
                        <a:t>Tỷ lệ giảng viên có trình độ tiến sĩ/</a:t>
                      </a:r>
                      <a:r>
                        <a:rPr lang="en-US" sz="3200" spc="-10" dirty="0" err="1">
                          <a:effectLst/>
                          <a:latin typeface="Bahnschrift Condensed" panose="020B0502040204020203" pitchFamily="34" charset="0"/>
                        </a:rPr>
                        <a:t>tổng</a:t>
                      </a:r>
                      <a:r>
                        <a:rPr lang="en-US" sz="3200" spc="-1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spc="-10" dirty="0" err="1">
                          <a:effectLst/>
                          <a:latin typeface="Bahnschrift Condensed" panose="020B0502040204020203" pitchFamily="34" charset="0"/>
                        </a:rPr>
                        <a:t>số</a:t>
                      </a:r>
                      <a:r>
                        <a:rPr lang="en-US" sz="3200" spc="-1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spc="-10" dirty="0" err="1">
                          <a:effectLst/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sz="3200" spc="-1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spc="-10" dirty="0" err="1">
                          <a:effectLst/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sz="3200" spc="-1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6221"/>
                  </a:ext>
                </a:extLst>
              </a:tr>
              <a:tr h="65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>
                          <a:effectLst/>
                          <a:latin typeface="Bahnschrift Condensed" panose="020B0502040204020203" pitchFamily="34" charset="0"/>
                        </a:rPr>
                        <a:t>1.</a:t>
                      </a:r>
                      <a:r>
                        <a:rPr lang="en-US" sz="3200">
                          <a:effectLst/>
                          <a:latin typeface="Bahnschrift Condensed" panose="020B0502040204020203" pitchFamily="34" charset="0"/>
                        </a:rPr>
                        <a:t>5</a:t>
                      </a:r>
                      <a:endParaRPr lang="en-US" sz="32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Tỷ lệ giáo sư và phó giáo sư/tổng số giảng viên.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22337"/>
                  </a:ext>
                </a:extLst>
              </a:tr>
              <a:tr h="65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3200" dirty="0">
                          <a:effectLst/>
                          <a:latin typeface="Bahnschrift Condensed" panose="020B0502040204020203" pitchFamily="34" charset="0"/>
                        </a:rPr>
                        <a:t>1.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6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Độ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tuổi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trung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bình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giảng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viên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</a:rPr>
                        <a:t>hữu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97835"/>
                  </a:ext>
                </a:extLst>
              </a:tr>
              <a:tr h="65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Tỷ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3200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32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06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1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235F99E-FC86-B21B-032E-F6C82A741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0779-7755-6C8F-8C05-97770C3F980A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E70B48-3506-B225-EA68-60CC598B90F0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NỘI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DUNG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ĐỐI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SÁNH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398FA69-42D7-6E8F-06B6-ABACE6D85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2FC8D08-36B7-451C-2CA3-C83A854D2CD8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FF07AA-8C8D-25EF-39F6-393D90138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54496"/>
              </p:ext>
            </p:extLst>
          </p:nvPr>
        </p:nvGraphicFramePr>
        <p:xfrm>
          <a:off x="233203" y="828483"/>
          <a:ext cx="11703091" cy="5443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546">
                  <a:extLst>
                    <a:ext uri="{9D8B030D-6E8A-4147-A177-3AD203B41FA5}">
                      <a16:colId xmlns:a16="http://schemas.microsoft.com/office/drawing/2014/main" val="3083234856"/>
                    </a:ext>
                  </a:extLst>
                </a:gridCol>
                <a:gridCol w="10404545">
                  <a:extLst>
                    <a:ext uri="{9D8B030D-6E8A-4147-A177-3AD203B41FA5}">
                      <a16:colId xmlns:a16="http://schemas.microsoft.com/office/drawing/2014/main" val="173609891"/>
                    </a:ext>
                  </a:extLst>
                </a:gridCol>
              </a:tblGrid>
              <a:tr h="6511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2. Tài </a:t>
                      </a:r>
                      <a:r>
                        <a:rPr lang="en-US" sz="1300" dirty="0" err="1">
                          <a:effectLst/>
                        </a:rPr>
                        <a:t>chính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46673"/>
                  </a:ext>
                </a:extLst>
              </a:tr>
              <a:tr h="651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2.1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Tổng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thu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học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phí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err="1">
                          <a:effectLst/>
                        </a:rPr>
                        <a:t>lệ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phí</a:t>
                      </a:r>
                      <a:r>
                        <a:rPr lang="en-US" sz="13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3787309"/>
                  </a:ext>
                </a:extLst>
              </a:tr>
              <a:tr h="1328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r>
                        <a:rPr lang="vi-VN" sz="1300" dirty="0">
                          <a:effectLst/>
                        </a:rPr>
                        <a:t>.</a:t>
                      </a: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Thu,</a:t>
                      </a:r>
                      <a:r>
                        <a:rPr lang="vi-VN" sz="1300" dirty="0">
                          <a:effectLst/>
                        </a:rPr>
                        <a:t> chi cho hoạt động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đào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tạo</a:t>
                      </a:r>
                      <a:r>
                        <a:rPr lang="en-US" sz="1300" dirty="0">
                          <a:effectLst/>
                        </a:rPr>
                        <a:t>,</a:t>
                      </a:r>
                      <a:r>
                        <a:rPr lang="vi-VN" sz="1300" dirty="0">
                          <a:effectLst/>
                        </a:rPr>
                        <a:t> nghiên cứu khoa học, chuyển giao công nghệ và phục vụ cộng đồng.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438298"/>
                  </a:ext>
                </a:extLst>
              </a:tr>
              <a:tr h="651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r>
                        <a:rPr lang="vi-VN" sz="1300" dirty="0">
                          <a:effectLst/>
                        </a:rPr>
                        <a:t>.</a:t>
                      </a: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Viện trợ của các tổ chức trong và ngoài nước.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13381"/>
                  </a:ext>
                </a:extLst>
              </a:tr>
              <a:tr h="647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r>
                        <a:rPr lang="vi-VN" sz="1300" dirty="0">
                          <a:effectLst/>
                        </a:rPr>
                        <a:t>.</a:t>
                      </a: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1300" dirty="0">
                          <a:effectLst/>
                        </a:rPr>
                        <a:t>Tổng chi cho phát triển đội ngũ.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7501935"/>
                  </a:ext>
                </a:extLst>
              </a:tr>
              <a:tr h="867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Tổng</a:t>
                      </a:r>
                      <a:r>
                        <a:rPr lang="en-US" sz="1300" dirty="0">
                          <a:effectLst/>
                        </a:rPr>
                        <a:t> chi </a:t>
                      </a:r>
                      <a:r>
                        <a:rPr lang="en-US" sz="1300" dirty="0" err="1">
                          <a:effectLst/>
                        </a:rPr>
                        <a:t>cho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chế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độ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err="1">
                          <a:effectLst/>
                        </a:rPr>
                        <a:t>chính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sách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đối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với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người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học</a:t>
                      </a:r>
                      <a:r>
                        <a:rPr lang="en-US" sz="13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157860"/>
                  </a:ext>
                </a:extLst>
              </a:tr>
              <a:tr h="647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r>
                        <a:rPr lang="vi-VN" sz="1300" dirty="0">
                          <a:effectLst/>
                        </a:rPr>
                        <a:t>.</a:t>
                      </a:r>
                      <a:r>
                        <a:rPr lang="en-US" sz="13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vi-VN" sz="1300" dirty="0">
                          <a:effectLst/>
                        </a:rPr>
                        <a:t>Tổng chi cho hoạt động kết nối doanh nghiệp, tư vấn và hỗ trợ việc làm.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264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5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C8B846CA-C61D-B7C3-E779-C3BEC381E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A235-769C-93CF-C291-0BEFAC985C3D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BBD308-7659-BA4D-03ED-64D5411B0984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1008B73-26FD-1D6F-207D-FAE5DD24C5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7527C34-C732-FD11-F853-02A73AB0BECB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72C28C-53CF-AE57-C7A0-19E481EA5420}"/>
              </a:ext>
            </a:extLst>
          </p:cNvPr>
          <p:cNvGraphicFramePr>
            <a:graphicFrameLocks/>
          </p:cNvGraphicFramePr>
          <p:nvPr/>
        </p:nvGraphicFramePr>
        <p:xfrm>
          <a:off x="131617" y="762000"/>
          <a:ext cx="12054949" cy="545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21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115C1C7D-3AFB-A452-349C-B45948251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DCA0-32ED-158D-44CF-3ED272B2E959}"/>
              </a:ext>
            </a:extLst>
          </p:cNvPr>
          <p:cNvSpPr txBox="1">
            <a:spLocks/>
          </p:cNvSpPr>
          <p:nvPr/>
        </p:nvSpPr>
        <p:spPr>
          <a:xfrm>
            <a:off x="-1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E75C2E-22E2-6F08-D93B-3A4FE0B145B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       1</a:t>
            </a:r>
            <a:r>
              <a:rPr lang="vi-VN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33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 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CÁC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LĨNH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VỰC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VÀ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TRỌNG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SỐ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THEO TIÊU CHÍ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XẾP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Bahnschrift SemiBold Condensed" panose="020B0502040204020203" pitchFamily="34" charset="0"/>
              </a:rPr>
              <a:t>HẠNG</a:t>
            </a:r>
            <a:r>
              <a:rPr lang="en-US" sz="33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QS</a:t>
            </a:r>
            <a:endParaRPr lang="vi-VN" sz="33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E5EAEFD-2D4A-5E0A-11EA-5B5D7978C5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FE9AA90-F29D-CFE9-ECF3-1F9359F520CC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Báo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cáo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hướng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đối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sánh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CTĐT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D176704-A089-E2FD-C898-39A3EB779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898155"/>
              </p:ext>
            </p:extLst>
          </p:nvPr>
        </p:nvGraphicFramePr>
        <p:xfrm>
          <a:off x="1" y="689924"/>
          <a:ext cx="12046526" cy="568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08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A8FF04C-EE13-4DF7-8205-7738E19587A2}"/>
  <p:tag name="ISPRING_RESOURCE_FOLDER" val="D:\Cyber School\Đề án chuyển đổi số\Đề án CĐS_Seminar 1_10.2021\"/>
  <p:tag name="ISPRING_PRESENTATION_PATH" val="D:\Cyber School\Đề án chuyển đổi số\Đề án CĐS_Seminar 1_10.2021.pptx"/>
  <p:tag name="ISPRING_PROJECT_VERSION" val="9.3"/>
  <p:tag name="ISPRING_PROJECT_FOLDER_UPDATED" val="1"/>
  <p:tag name="ISPRING_SCREEN_RECS_UPDATED" val="D:\Cyber School\Đề án chuyển đổi số\Đề án CĐS_Seminar 1_10.2021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57397</TotalTime>
  <Words>3372</Words>
  <Application>Microsoft Office PowerPoint</Application>
  <PresentationFormat>Widescreen</PresentationFormat>
  <Paragraphs>314</Paragraphs>
  <Slides>53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Aptos</vt:lpstr>
      <vt:lpstr>Arial</vt:lpstr>
      <vt:lpstr>Bahnschrift Condensed</vt:lpstr>
      <vt:lpstr>Bahnschrift SemiBold Condensed</vt:lpstr>
      <vt:lpstr>Calibri</vt:lpstr>
      <vt:lpstr>Calibri Light</vt:lpstr>
      <vt:lpstr>Cambria Math</vt:lpstr>
      <vt:lpstr>FrutigerNext LT Medium</vt:lpstr>
      <vt:lpstr>FrutigerNext LT Regular</vt:lpstr>
      <vt:lpstr>Minion</vt:lpstr>
      <vt:lpstr>Times New Roman</vt:lpstr>
      <vt:lpstr>UTM Centur</vt:lpstr>
      <vt:lpstr>UTM Swiss Condensed</vt:lpstr>
      <vt:lpstr>Verdana</vt:lpstr>
      <vt:lpstr>Wingdings</vt:lpstr>
      <vt:lpstr>Office Theme</vt:lpstr>
      <vt:lpstr>19_主题1</vt:lpstr>
      <vt:lpstr>PowerPoint Presentation</vt:lpstr>
      <vt:lpstr>PowerPoint Presentation</vt:lpstr>
      <vt:lpstr>PowerPoint Presentation</vt:lpstr>
      <vt:lpstr>PowerPoint Presentation</vt:lpstr>
      <vt:lpstr>PHẦN 1 GIỚI THIỆU VỀ XẾP HẠNG CTĐT THEO 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2 ĐÁNH GIÁ KẾT QUẢ HỌC TẬP THEO CHUẨN ĐẦU 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3 XẾP HẠNG ĐẠI HỌC THEO QS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4 MỤC TIÊU KẾ HOẠCH NĂM 2025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Van Diep</dc:creator>
  <cp:lastModifiedBy>Nguyen Thanh Dieu</cp:lastModifiedBy>
  <cp:revision>843</cp:revision>
  <cp:lastPrinted>2024-04-19T07:08:31Z</cp:lastPrinted>
  <dcterms:created xsi:type="dcterms:W3CDTF">2021-07-26T02:10:18Z</dcterms:created>
  <dcterms:modified xsi:type="dcterms:W3CDTF">2025-03-19T11:00:19Z</dcterms:modified>
</cp:coreProperties>
</file>